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2" r:id="rId3"/>
    <p:sldId id="327" r:id="rId4"/>
    <p:sldId id="304" r:id="rId5"/>
    <p:sldId id="306" r:id="rId6"/>
    <p:sldId id="320" r:id="rId7"/>
    <p:sldId id="321" r:id="rId8"/>
    <p:sldId id="324" r:id="rId9"/>
    <p:sldId id="322" r:id="rId10"/>
    <p:sldId id="328" r:id="rId11"/>
    <p:sldId id="323" r:id="rId12"/>
    <p:sldId id="325" r:id="rId13"/>
    <p:sldId id="326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/>
    <p:restoredTop sz="94674"/>
  </p:normalViewPr>
  <p:slideViewPr>
    <p:cSldViewPr>
      <p:cViewPr varScale="1">
        <p:scale>
          <a:sx n="47" d="100"/>
          <a:sy n="47" d="100"/>
        </p:scale>
        <p:origin x="19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8FED-D7C5-4AD4-80DA-86FF5F55073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5C0D7-A5CD-4B07-8992-D3083A0C8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3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Judgment: Feb 18. Coulson</a:t>
            </a:r>
            <a:r>
              <a:rPr lang="en-US" baseline="0" dirty="0"/>
              <a:t> J’s last hurrah</a:t>
            </a:r>
            <a:endParaRPr lang="en-US" dirty="0"/>
          </a:p>
          <a:p>
            <a:endParaRPr lang="en-US" dirty="0"/>
          </a:p>
          <a:p>
            <a:r>
              <a:rPr lang="en-US" dirty="0"/>
              <a:t>JCT contract: S&amp;T engaged to design and construct a Premier Inn at Heathrow.</a:t>
            </a:r>
          </a:p>
          <a:p>
            <a:endParaRPr lang="en-US" dirty="0"/>
          </a:p>
          <a:p>
            <a:r>
              <a:rPr lang="en-US" dirty="0"/>
              <a:t>3 Adjudications between parties. 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adjudication decision: Grove’s PLN in response to interim application 22 was invalid: S&amp;T prima facie entitled to £14m. </a:t>
            </a:r>
          </a:p>
          <a:p>
            <a:endParaRPr lang="en-US" dirty="0"/>
          </a:p>
          <a:p>
            <a:r>
              <a:rPr lang="en-US" dirty="0"/>
              <a:t>S&amp;T sought to enforce. Grove issued Part 8 proceedings seeking various declarations.</a:t>
            </a:r>
          </a:p>
          <a:p>
            <a:endParaRPr lang="en-US" dirty="0"/>
          </a:p>
          <a:p>
            <a:r>
              <a:rPr lang="en-US" dirty="0"/>
              <a:t> 4 issues for court to determine (A– D).  </a:t>
            </a:r>
          </a:p>
          <a:p>
            <a:endParaRPr lang="en-US" dirty="0"/>
          </a:p>
          <a:p>
            <a:r>
              <a:rPr lang="en-US" dirty="0"/>
              <a:t>Most important for the industry: Issue C.</a:t>
            </a:r>
          </a:p>
          <a:p>
            <a:endParaRPr lang="en-US" dirty="0"/>
          </a:p>
          <a:p>
            <a:r>
              <a:rPr lang="en-US" dirty="0"/>
              <a:t>Take this case at</a:t>
            </a:r>
            <a:r>
              <a:rPr lang="en-US" baseline="0" dirty="0"/>
              <a:t> some</a:t>
            </a:r>
            <a:r>
              <a:rPr lang="en-US" dirty="0"/>
              <a:t> length because it is a long, detailed judgment which is important to have a feel for in future disputes.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70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1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23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5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Judgment: Feb 18. Coulson</a:t>
            </a:r>
            <a:r>
              <a:rPr lang="en-US" baseline="0" dirty="0"/>
              <a:t> J’s last hurrah</a:t>
            </a:r>
            <a:endParaRPr lang="en-US" dirty="0"/>
          </a:p>
          <a:p>
            <a:endParaRPr lang="en-US" dirty="0"/>
          </a:p>
          <a:p>
            <a:r>
              <a:rPr lang="en-US" dirty="0"/>
              <a:t>JCT contract: S&amp;T engaged to design and construct a Premier Inn at Heathrow.</a:t>
            </a:r>
          </a:p>
          <a:p>
            <a:endParaRPr lang="en-US" dirty="0"/>
          </a:p>
          <a:p>
            <a:r>
              <a:rPr lang="en-US" dirty="0"/>
              <a:t>3 Adjudications between parties. 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adjudication decision: Grove’s PLN in response to interim application 22 was invalid: S&amp;T prima facie entitled to £14m. </a:t>
            </a:r>
          </a:p>
          <a:p>
            <a:endParaRPr lang="en-US" dirty="0"/>
          </a:p>
          <a:p>
            <a:r>
              <a:rPr lang="en-US" dirty="0"/>
              <a:t>S&amp;T sought to enforce. Grove issued Part 8 proceedings seeking various declarations.</a:t>
            </a:r>
          </a:p>
          <a:p>
            <a:endParaRPr lang="en-US" dirty="0"/>
          </a:p>
          <a:p>
            <a:r>
              <a:rPr lang="en-US" dirty="0"/>
              <a:t> 4 issues for court to determine (A– D).  </a:t>
            </a:r>
          </a:p>
          <a:p>
            <a:endParaRPr lang="en-US" dirty="0"/>
          </a:p>
          <a:p>
            <a:r>
              <a:rPr lang="en-US" dirty="0"/>
              <a:t>Most important for the industry: Issue C.</a:t>
            </a:r>
          </a:p>
          <a:p>
            <a:endParaRPr lang="en-US" dirty="0"/>
          </a:p>
          <a:p>
            <a:r>
              <a:rPr lang="en-US" dirty="0"/>
              <a:t>Take this case at</a:t>
            </a:r>
            <a:r>
              <a:rPr lang="en-US" baseline="0" dirty="0"/>
              <a:t> some</a:t>
            </a:r>
            <a:r>
              <a:rPr lang="en-US" dirty="0"/>
              <a:t> length because it is a long, detailed judgment which is important to have a feel for in future disputes.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1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Reasons 1 and 2: context to the meat of Coulson J’s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3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4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7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4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8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8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0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814918" y="549276"/>
            <a:ext cx="10562167" cy="3033713"/>
          </a:xfrm>
          <a:prstGeom prst="rect">
            <a:avLst/>
          </a:prstGeom>
          <a:solidFill>
            <a:srgbClr val="628FC8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prstClr val="white"/>
                </a:solidFill>
              </a:rPr>
              <a:t/>
            </a:r>
            <a:br>
              <a:rPr lang="en-GB" sz="3200" dirty="0">
                <a:solidFill>
                  <a:prstClr val="white"/>
                </a:solidFill>
              </a:rPr>
            </a:br>
            <a:r>
              <a:rPr lang="en-GB" sz="3200" dirty="0">
                <a:solidFill>
                  <a:prstClr val="white"/>
                </a:solidFill>
              </a:rPr>
              <a:t/>
            </a:r>
            <a:br>
              <a:rPr lang="en-GB" sz="3200" dirty="0">
                <a:solidFill>
                  <a:prstClr val="white"/>
                </a:solidFill>
              </a:rPr>
            </a:br>
            <a:endParaRPr lang="en-GB" sz="3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918" y="3573464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7651" y="5327650"/>
            <a:ext cx="960967" cy="719138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51984" y="4090988"/>
            <a:ext cx="10363200" cy="1243012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baseline="0">
                <a:solidFill>
                  <a:schemeClr val="bg1"/>
                </a:solidFill>
                <a:latin typeface="Superior Title Bold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>
                <a:solidFill>
                  <a:prstClr val="white"/>
                </a:solidFill>
              </a:rPr>
              <a:t/>
            </a:r>
            <a:br>
              <a:rPr lang="en-US" sz="4800" dirty="0">
                <a:solidFill>
                  <a:prstClr val="white"/>
                </a:solidFill>
              </a:rPr>
            </a:br>
            <a:endParaRPr lang="en-GB" sz="2000" dirty="0">
              <a:solidFill>
                <a:srgbClr val="00205B"/>
              </a:solidFill>
              <a:latin typeface="Fort Medium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386" y="1988842"/>
            <a:ext cx="10364300" cy="1512167"/>
          </a:xfrm>
          <a:prstGeom prst="rect">
            <a:avLst/>
          </a:prstGeom>
        </p:spPr>
        <p:txBody>
          <a:bodyPr/>
          <a:lstStyle>
            <a:lvl1pPr algn="r">
              <a:defRPr sz="54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61" y="3573096"/>
            <a:ext cx="9597559" cy="1752600"/>
          </a:xfrm>
          <a:solidFill>
            <a:schemeClr val="bg1"/>
          </a:solid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aseline="0">
                <a:solidFill>
                  <a:srgbClr val="00205B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31332EF-C75B-4740-B453-73F844797A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707102"/>
            <a:ext cx="2747503" cy="6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1247040" cy="4525963"/>
          </a:xfrm>
        </p:spPr>
        <p:txBody>
          <a:bodyPr/>
          <a:lstStyle>
            <a:lvl1pPr marL="566928" indent="-45720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sz="2800">
                <a:solidFill>
                  <a:srgbClr val="00205B"/>
                </a:solidFill>
                <a:latin typeface="Calibri" panose="020F0502020204030204" pitchFamily="34" charset="0"/>
              </a:defRPr>
            </a:lvl1pPr>
            <a:lvl2pPr marL="812800" indent="-276225" algn="l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sz="2400">
                <a:solidFill>
                  <a:srgbClr val="628FC8"/>
                </a:solidFill>
                <a:latin typeface="Calibri" panose="020F0502020204030204" pitchFamily="34" charset="0"/>
              </a:defRPr>
            </a:lvl2pPr>
            <a:lvl3pPr marL="1074738" indent="-261938" algn="l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sz="2000">
                <a:solidFill>
                  <a:srgbClr val="628FC8"/>
                </a:solidFill>
                <a:latin typeface="Calibri" panose="020F0502020204030204" pitchFamily="34" charset="0"/>
              </a:defRPr>
            </a:lvl3pPr>
            <a:lvl4pPr marL="1349375" indent="-274638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sz="1800">
                <a:solidFill>
                  <a:srgbClr val="628FC8"/>
                </a:solidFill>
                <a:latin typeface="Calibri" panose="020F0502020204030204" pitchFamily="34" charset="0"/>
              </a:defRPr>
            </a:lvl4pPr>
            <a:lvl5pPr marL="1611313" indent="-261938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sz="1600">
                <a:solidFill>
                  <a:srgbClr val="628FC8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21980215-3692-4113-A22D-6880CC3B5472}" type="datetime1">
              <a:rPr lang="en-GB">
                <a:solidFill>
                  <a:prstClr val="white"/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778CBB50-B474-491F-83D1-10CA2151BB4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B3569E5-11BB-4549-A437-FD112C74DF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947" y="39993"/>
            <a:ext cx="1260586" cy="12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566928" indent="-45720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kumimoji="0" lang="en-US" sz="2800" kern="1200" dirty="0" smtClean="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kumimoji="0" lang="en-US" sz="24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kumimoji="0" lang="en-US" sz="20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8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6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566928" indent="-4572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kumimoji="0" lang="en-US" sz="2800" kern="1200" dirty="0" smtClean="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21792" indent="-228600" algn="l" defTabSz="914400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kumimoji="0" lang="en-US" sz="24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2pPr>
            <a:lvl3pPr marL="973836" indent="-34290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kumimoji="0" lang="en-US" sz="20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8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4pPr>
            <a:lvl5pPr marL="1428750" indent="-28575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None/>
              <a:defRPr kumimoji="0" lang="en-GB" sz="16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C328ED22-53FB-492D-9C56-BC7CC60483EA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0A278000-9897-4A69-8CC2-07F47ED0F200}" type="datetime1">
              <a:rPr lang="en-GB">
                <a:solidFill>
                  <a:prstClr val="white"/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9E1F4DE-8F0F-4803-8EC7-597F283A4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947" y="39993"/>
            <a:ext cx="1260586" cy="12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115888"/>
            <a:ext cx="112606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7051" y="1773238"/>
            <a:ext cx="11137900" cy="4032250"/>
          </a:xfrm>
        </p:spPr>
        <p:txBody>
          <a:bodyPr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FCEE52C1-11A3-4624-B256-BE8B0F4D2648}" type="datetime1">
              <a:rPr lang="en-GB">
                <a:solidFill>
                  <a:prstClr val="white"/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B1576696-47FE-4146-B36A-00AA316FE319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814918" y="549276"/>
            <a:ext cx="10562167" cy="3033713"/>
          </a:xfrm>
          <a:prstGeom prst="rect">
            <a:avLst/>
          </a:prstGeom>
          <a:solidFill>
            <a:srgbClr val="628FC8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prstClr val="white"/>
                </a:solidFill>
              </a:rPr>
              <a:t/>
            </a:r>
            <a:br>
              <a:rPr lang="en-GB" sz="3200" dirty="0">
                <a:solidFill>
                  <a:prstClr val="white"/>
                </a:solidFill>
              </a:rPr>
            </a:br>
            <a:r>
              <a:rPr lang="en-GB" sz="3200" dirty="0">
                <a:solidFill>
                  <a:prstClr val="white"/>
                </a:solidFill>
              </a:rPr>
              <a:t/>
            </a:r>
            <a:br>
              <a:rPr lang="en-GB" sz="3200" dirty="0">
                <a:solidFill>
                  <a:prstClr val="white"/>
                </a:solidFill>
              </a:rPr>
            </a:br>
            <a:endParaRPr lang="en-GB" sz="3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918" y="3573464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7651" y="4941889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414" y="3582364"/>
            <a:ext cx="9586996" cy="1362075"/>
          </a:xfrm>
          <a:prstGeom prst="rect">
            <a:avLst/>
          </a:prstGeom>
          <a:solidFill>
            <a:schemeClr val="bg1"/>
          </a:solidFill>
        </p:spPr>
        <p:txBody>
          <a:bodyPr anchor="t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cap="all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060849"/>
            <a:ext cx="10363200" cy="1500187"/>
          </a:xfrm>
        </p:spPr>
        <p:txBody>
          <a:bodyPr anchor="b">
            <a:noAutofit/>
          </a:bodyPr>
          <a:lstStyle>
            <a:lvl1pPr marL="0" indent="0" algn="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814918" y="5876925"/>
            <a:ext cx="10562167" cy="844550"/>
          </a:xfrm>
        </p:spPr>
        <p:txBody>
          <a:bodyPr/>
          <a:lstStyle>
            <a:lvl1pPr algn="ctr">
              <a:defRPr sz="100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Please contact the Practice Management teams for further information </a:t>
            </a:r>
          </a:p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 +44 (0)20 7544 2600 | E clerks@keatingchambers.com </a:t>
            </a:r>
          </a:p>
          <a:p>
            <a:pPr>
              <a:defRPr/>
            </a:pPr>
            <a:endParaRPr lang="en-GB">
              <a:solidFill>
                <a:prstClr val="white"/>
              </a:solidFill>
            </a:endParaRPr>
          </a:p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www.keatingchambers.com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14E682F-F65A-42E4-9EB4-58786A7B19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707102"/>
            <a:ext cx="2747503" cy="6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5842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9BE9-0BA5-42CB-8FD8-67EF15A9F6C7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5C14-C454-447C-83FB-CAB69C3A303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B4D0-8250-4534-88A9-8440D329D3A6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659C-E195-4529-8359-1E7C8AB24EA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844D-4E1F-4CDB-AA1B-16671C731258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8A8F-0B95-4025-9BF8-CF87EF02E3D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6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B592-D7F1-4476-BFD4-F7913D28B179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72AE-19C7-42E6-BD34-F5B9D5EF80C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E93FC-A07E-4C3C-9BCA-6A12F5EDE4F5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AEF31-57BF-4F2A-B252-C822EF18B53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Superior Title Medium" pitchFamily="50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40" y="1412777"/>
            <a:ext cx="7773225" cy="2088233"/>
          </a:xfrm>
        </p:spPr>
        <p:txBody>
          <a:bodyPr/>
          <a:lstStyle/>
          <a:p>
            <a:pPr algn="ctr"/>
            <a:r>
              <a:rPr lang="en-GB" sz="4400" dirty="0">
                <a:effectLst/>
              </a:rPr>
              <a:t/>
            </a:r>
            <a:br>
              <a:rPr lang="en-GB" sz="4400" dirty="0">
                <a:effectLst/>
              </a:rPr>
            </a:br>
            <a:r>
              <a:rPr lang="en-GB" sz="4400" dirty="0">
                <a:effectLst/>
              </a:rPr>
              <a:t>CROSS-EXAMINATION</a:t>
            </a:r>
            <a:br>
              <a:rPr lang="en-GB" sz="4400" dirty="0">
                <a:effectLst/>
              </a:rPr>
            </a:br>
            <a:endParaRPr lang="en-GB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3573016"/>
            <a:ext cx="9577064" cy="1752680"/>
          </a:xfrm>
        </p:spPr>
        <p:txBody>
          <a:bodyPr/>
          <a:lstStyle/>
          <a:p>
            <a:r>
              <a:rPr lang="en-GB" sz="3600" b="1" dirty="0"/>
              <a:t>Adam Constable QC</a:t>
            </a:r>
          </a:p>
        </p:txBody>
      </p:sp>
    </p:spTree>
    <p:extLst>
      <p:ext uri="{BB962C8B-B14F-4D97-AF65-F5344CB8AC3E}">
        <p14:creationId xmlns:p14="http://schemas.microsoft.com/office/powerpoint/2010/main" val="16250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	Witnesses – granular preparation and execution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out questions in full v direction of travel/x-ref?</a:t>
            </a:r>
          </a:p>
          <a:p>
            <a:endParaRPr lang="en-US" dirty="0"/>
          </a:p>
          <a:p>
            <a:r>
              <a:rPr lang="en-US" b="1" dirty="0"/>
              <a:t>Writing out questions in full </a:t>
            </a:r>
            <a:r>
              <a:rPr lang="en-US" dirty="0"/>
              <a:t>is sometimes essential.</a:t>
            </a:r>
          </a:p>
          <a:p>
            <a:pPr lvl="1"/>
            <a:r>
              <a:rPr lang="en-US" dirty="0"/>
              <a:t>Think about written closing submissions</a:t>
            </a:r>
          </a:p>
          <a:p>
            <a:pPr lvl="1"/>
            <a:r>
              <a:rPr lang="en-US" dirty="0"/>
              <a:t>Precision can be key</a:t>
            </a:r>
          </a:p>
          <a:p>
            <a:pPr marL="536575" lvl="1" indent="0">
              <a:buNone/>
            </a:pPr>
            <a:endParaRPr lang="en-US" dirty="0"/>
          </a:p>
          <a:p>
            <a:r>
              <a:rPr lang="en-US" b="1" dirty="0"/>
              <a:t>Flexibility </a:t>
            </a:r>
            <a:r>
              <a:rPr lang="en-US" dirty="0"/>
              <a:t>is </a:t>
            </a:r>
            <a:r>
              <a:rPr lang="en-US" b="1" dirty="0"/>
              <a:t>always</a:t>
            </a:r>
            <a:r>
              <a:rPr lang="en-US" dirty="0"/>
              <a:t> essential</a:t>
            </a:r>
          </a:p>
          <a:p>
            <a:pPr lvl="1"/>
            <a:r>
              <a:rPr lang="en-US" dirty="0"/>
              <a:t>Listen to the answers</a:t>
            </a:r>
          </a:p>
          <a:p>
            <a:pPr lvl="1"/>
            <a:r>
              <a:rPr lang="en-US" dirty="0"/>
              <a:t>Did you get quite enough…?</a:t>
            </a:r>
          </a:p>
          <a:p>
            <a:pPr lvl="1"/>
            <a:r>
              <a:rPr lang="en-US" dirty="0"/>
              <a:t>Are you going to WIN the point if you pursue it?</a:t>
            </a:r>
          </a:p>
          <a:p>
            <a:pPr marL="536575" lvl="1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4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	Particularities of Expert Witnesses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96751"/>
            <a:ext cx="11247040" cy="492941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Qualifications/experience (be careful)</a:t>
            </a:r>
          </a:p>
          <a:p>
            <a:r>
              <a:rPr lang="en-US" dirty="0"/>
              <a:t>Instructions</a:t>
            </a:r>
          </a:p>
          <a:p>
            <a:pPr lvl="1"/>
            <a:r>
              <a:rPr lang="en-US" dirty="0"/>
              <a:t>Do you have them?</a:t>
            </a:r>
          </a:p>
          <a:p>
            <a:pPr lvl="1"/>
            <a:r>
              <a:rPr lang="en-US" dirty="0"/>
              <a:t>Have the instructions led to the answer?</a:t>
            </a:r>
          </a:p>
          <a:p>
            <a:r>
              <a:rPr lang="en-GB" dirty="0"/>
              <a:t>Challenge the expert on their factual assumptions…</a:t>
            </a:r>
          </a:p>
          <a:p>
            <a:pPr lvl="1"/>
            <a:r>
              <a:rPr lang="en-GB" dirty="0"/>
              <a:t>What factual assertions/assumptions have been made?</a:t>
            </a:r>
          </a:p>
          <a:p>
            <a:pPr lvl="1"/>
            <a:r>
              <a:rPr lang="en-GB" dirty="0"/>
              <a:t>Change the assumption, change the facts</a:t>
            </a:r>
          </a:p>
          <a:p>
            <a:pPr lvl="1"/>
            <a:r>
              <a:rPr lang="en-GB" dirty="0"/>
              <a:t>Think about your XX of the expert when preparing the XX of the factual witness</a:t>
            </a:r>
          </a:p>
          <a:p>
            <a:r>
              <a:rPr lang="en-GB" dirty="0"/>
              <a:t>Make sure you take the Tribunal with you (start with the basics…)</a:t>
            </a:r>
          </a:p>
          <a:p>
            <a:r>
              <a:rPr lang="en-GB" dirty="0"/>
              <a:t>Credibility v Substance….?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</a:t>
            </a: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2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	Know when to stop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That’s it….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 won’t always get it right… but you’ll know when you have got it wrong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Generally less is more</a:t>
            </a:r>
            <a:endParaRPr lang="en-GB" dirty="0"/>
          </a:p>
          <a:p>
            <a:pPr marL="109728" indent="0">
              <a:buNone/>
            </a:pPr>
            <a:endParaRPr lang="en-US" dirty="0">
              <a:hlinkClick r:id="rId3"/>
            </a:endParaRPr>
          </a:p>
          <a:p>
            <a:pPr marL="109728" indent="0">
              <a:buNone/>
            </a:pP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D0F09-651D-5548-97CE-65F8A6C4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listening….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C6E99596-F242-4F4E-BE80-235312E4C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55" y="1600200"/>
            <a:ext cx="3684452" cy="452596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CF7CCF-96D2-5245-9680-4E21A26E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FBE745-C8DE-5E42-8676-E7FB1DE8E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0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582989"/>
            <a:ext cx="9601565" cy="1362075"/>
          </a:xfrm>
        </p:spPr>
        <p:txBody>
          <a:bodyPr/>
          <a:lstStyle/>
          <a:p>
            <a:pPr>
              <a:defRPr/>
            </a:pP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Constable QC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1055440" y="1412776"/>
            <a:ext cx="7772400" cy="1500188"/>
          </a:xfrm>
        </p:spPr>
        <p:txBody>
          <a:bodyPr/>
          <a:lstStyle/>
          <a:p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</a:t>
            </a:r>
          </a:p>
        </p:txBody>
      </p:sp>
      <p:sp>
        <p:nvSpPr>
          <p:cNvPr id="11268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Please contact the Practice Management Teams for further information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T +44 (0)20 7544 2600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E clerks@keatingchambers.com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www.keatingchambers.com </a:t>
            </a:r>
          </a:p>
        </p:txBody>
      </p:sp>
    </p:spTree>
    <p:extLst>
      <p:ext uri="{BB962C8B-B14F-4D97-AF65-F5344CB8AC3E}">
        <p14:creationId xmlns:p14="http://schemas.microsoft.com/office/powerpoint/2010/main" val="214345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	Preparation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8B40551D-95F1-7641-B7C4-2387644E3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2362994"/>
            <a:ext cx="9055100" cy="31115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4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332656"/>
            <a:ext cx="10081120" cy="810344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Preparation </a:t>
            </a:r>
            <a:r>
              <a:rPr lang="en-GB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37112"/>
          </a:xfrm>
        </p:spPr>
        <p:txBody>
          <a:bodyPr/>
          <a:lstStyle/>
          <a:p>
            <a:pPr algn="just"/>
            <a:r>
              <a:rPr lang="en-GB" dirty="0"/>
              <a:t>“</a:t>
            </a:r>
            <a:r>
              <a:rPr lang="en-GB" i="1" dirty="0"/>
              <a:t>If you confront anyone who has lied with the truth, he will usually admit it - often out of sheer surprise. It is only necessary to guess right to produce your effect</a:t>
            </a:r>
            <a:r>
              <a:rPr lang="en-GB" dirty="0"/>
              <a:t>.” </a:t>
            </a:r>
          </a:p>
          <a:p>
            <a:pPr algn="just"/>
            <a:r>
              <a:rPr lang="en-GB" dirty="0"/>
              <a:t/>
            </a:r>
            <a:br>
              <a:rPr lang="en-GB" dirty="0"/>
            </a:br>
            <a:r>
              <a:rPr lang="en-GB" dirty="0"/>
              <a:t>― </a:t>
            </a:r>
            <a:r>
              <a:rPr lang="en-GB" b="1" dirty="0"/>
              <a:t>Agatha Christie, Murder on the Orient Express</a:t>
            </a:r>
          </a:p>
          <a:p>
            <a:pPr marL="109728" indent="0" algn="just">
              <a:buNone/>
            </a:pPr>
            <a:endParaRPr lang="en-GB" b="1" dirty="0"/>
          </a:p>
          <a:p>
            <a:pPr algn="just"/>
            <a:r>
              <a:rPr lang="en-GB" dirty="0"/>
              <a:t>Sadly only partly true…   Don’t guess.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	Case Theory	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/>
            <a:endParaRPr lang="en-US" i="1" dirty="0"/>
          </a:p>
          <a:p>
            <a:r>
              <a:rPr lang="en-US" dirty="0"/>
              <a:t>Start (and end) with case theory</a:t>
            </a:r>
          </a:p>
          <a:p>
            <a:endParaRPr lang="en-US" dirty="0"/>
          </a:p>
          <a:p>
            <a:r>
              <a:rPr lang="en-US" dirty="0"/>
              <a:t>What evidence do you want to quote in the closing submission?</a:t>
            </a:r>
          </a:p>
          <a:p>
            <a:endParaRPr lang="en-US" dirty="0"/>
          </a:p>
          <a:p>
            <a:r>
              <a:rPr lang="en-US" dirty="0"/>
              <a:t>Cross examine only insofar as necessary to advance your case theory</a:t>
            </a:r>
          </a:p>
          <a:p>
            <a:endParaRPr lang="en-US" dirty="0"/>
          </a:p>
          <a:p>
            <a:r>
              <a:rPr lang="en-US" dirty="0"/>
              <a:t>Don’t ask ANY question unless your case theory demands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0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	Putting your case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 must ‘put your case’.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‘Your case’ is the </a:t>
            </a:r>
            <a:r>
              <a:rPr lang="en-US" u="sng" dirty="0"/>
              <a:t>key </a:t>
            </a:r>
            <a:r>
              <a:rPr lang="en-US" dirty="0"/>
              <a:t>aspects required by your case theory</a:t>
            </a:r>
          </a:p>
          <a:p>
            <a:pPr lvl="1"/>
            <a:r>
              <a:rPr lang="en-US" dirty="0"/>
              <a:t>It is NOT every pleaded issue/issue on the evidence</a:t>
            </a:r>
          </a:p>
          <a:p>
            <a:pPr lvl="1"/>
            <a:r>
              <a:rPr lang="en-US" dirty="0"/>
              <a:t>It is NOT governed by the evidence your witnesses have given (unless it coincides with your case theory)</a:t>
            </a:r>
          </a:p>
          <a:p>
            <a:pPr lvl="1"/>
            <a:r>
              <a:rPr lang="en-US" dirty="0"/>
              <a:t>YOU can choose who to put your case to.   Generally, don’t have to put every point to everyone, but don’t avoid obviously relevant witnesses.   </a:t>
            </a:r>
          </a:p>
          <a:p>
            <a:pPr lvl="1"/>
            <a:r>
              <a:rPr lang="en-US" dirty="0"/>
              <a:t>Prepare with flexibility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0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	Documents are your (only) weapon of choice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Delay cases: fully on top of chronological bundle is key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BEFORE starting XX prep, note up bundle</a:t>
            </a:r>
          </a:p>
          <a:p>
            <a:pPr lvl="1"/>
            <a:r>
              <a:rPr lang="en-US" dirty="0"/>
              <a:t>Excel, Tables, Notes etc.   Searchable document [Start with bundle index?]</a:t>
            </a:r>
          </a:p>
          <a:p>
            <a:pPr lvl="1"/>
            <a:r>
              <a:rPr lang="en-US" dirty="0"/>
              <a:t>Which witnesses relate to which document?</a:t>
            </a:r>
          </a:p>
          <a:p>
            <a:pPr lvl="1"/>
            <a:r>
              <a:rPr lang="en-US" dirty="0"/>
              <a:t>Cross ref documents to the reply to the document</a:t>
            </a:r>
          </a:p>
          <a:p>
            <a:pPr lvl="1"/>
            <a:r>
              <a:rPr lang="en-US" dirty="0"/>
              <a:t>Which (other) witness might you put the document to (take care)?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	Witness handling generally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Everyone develops their own style but….</a:t>
            </a:r>
          </a:p>
          <a:p>
            <a:r>
              <a:rPr lang="en-US" dirty="0"/>
              <a:t>Are you likely to ‘win’ the XX?</a:t>
            </a:r>
          </a:p>
          <a:p>
            <a:pPr lvl="1"/>
            <a:r>
              <a:rPr lang="en-US" dirty="0"/>
              <a:t>Bad points which you have to challenge – get in and out asap;</a:t>
            </a:r>
          </a:p>
          <a:p>
            <a:pPr lvl="1"/>
            <a:r>
              <a:rPr lang="en-US" dirty="0"/>
              <a:t>Don’t be aggressive on points you are (probably) wrong about;   </a:t>
            </a:r>
          </a:p>
          <a:p>
            <a:r>
              <a:rPr lang="en-US" dirty="0"/>
              <a:t>Be aware of your tribunal</a:t>
            </a:r>
          </a:p>
          <a:p>
            <a:pPr lvl="1"/>
            <a:r>
              <a:rPr lang="en-US" dirty="0"/>
              <a:t>Court v arbitration</a:t>
            </a:r>
          </a:p>
          <a:p>
            <a:pPr lvl="1"/>
            <a:r>
              <a:rPr lang="en-US" dirty="0"/>
              <a:t>Common law v civil law</a:t>
            </a:r>
          </a:p>
          <a:p>
            <a:pPr lvl="1"/>
            <a:r>
              <a:rPr lang="en-US" dirty="0"/>
              <a:t>Fact v expert</a:t>
            </a:r>
          </a:p>
          <a:p>
            <a:r>
              <a:rPr lang="en-US" dirty="0"/>
              <a:t>Different styles get different results:  BE FLEXIBLE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7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	Witnesses – preparing the shape of the 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80729"/>
            <a:ext cx="11247040" cy="5145436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Which witnesses?   Do I need to ask </a:t>
            </a:r>
            <a:r>
              <a:rPr lang="en-US" i="1" dirty="0"/>
              <a:t>anything</a:t>
            </a:r>
            <a:r>
              <a:rPr lang="en-US" dirty="0"/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You</a:t>
            </a:r>
            <a:r>
              <a:rPr lang="en-US" dirty="0"/>
              <a:t> are in charge of the agenda; the statement/report is </a:t>
            </a:r>
            <a:r>
              <a:rPr lang="en-US" b="1" dirty="0"/>
              <a:t>not</a:t>
            </a:r>
            <a:r>
              <a:rPr lang="en-US" dirty="0"/>
              <a:t> the agenda.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 witnesses’ real contribution to the case may come from the documents but be ignored in the statement/report</a:t>
            </a:r>
          </a:p>
          <a:p>
            <a:endParaRPr lang="en-US" dirty="0"/>
          </a:p>
          <a:p>
            <a:r>
              <a:rPr lang="en-US" dirty="0"/>
              <a:t>What do I </a:t>
            </a:r>
            <a:r>
              <a:rPr lang="en-US" b="1" dirty="0"/>
              <a:t>need</a:t>
            </a:r>
            <a:r>
              <a:rPr lang="en-US" dirty="0"/>
              <a:t> to challenge in the statement/report?</a:t>
            </a:r>
          </a:p>
          <a:p>
            <a:endParaRPr lang="en-US" dirty="0"/>
          </a:p>
          <a:p>
            <a:r>
              <a:rPr lang="en-US" dirty="0"/>
              <a:t>What evidence do I </a:t>
            </a:r>
            <a:r>
              <a:rPr lang="en-US" b="1" dirty="0"/>
              <a:t>wan</a:t>
            </a:r>
            <a:r>
              <a:rPr lang="en-US" b="1" u="sng" dirty="0"/>
              <a:t>t</a:t>
            </a:r>
            <a:r>
              <a:rPr lang="en-US" dirty="0"/>
              <a:t> to extract through XX on documents? </a:t>
            </a:r>
          </a:p>
          <a:p>
            <a:pPr marL="109728" indent="0">
              <a:buNone/>
            </a:pPr>
            <a:r>
              <a:rPr lang="en-US" dirty="0"/>
              <a:t>  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5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	Witnesses – next level of 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“</a:t>
            </a:r>
            <a:r>
              <a:rPr lang="en-GB" sz="2000" i="1" dirty="0"/>
              <a:t>Cross-examination is the greatest legal engine ever invented for the discovery of truth. You can do anything with a bayonet except sit on it. A lawyer can do anything with cross-examination if he is </a:t>
            </a:r>
            <a:r>
              <a:rPr lang="en-GB" sz="2000" i="1" dirty="0" err="1"/>
              <a:t>skillful</a:t>
            </a:r>
            <a:r>
              <a:rPr lang="en-GB" sz="2000" i="1" dirty="0"/>
              <a:t> enough not to impale his own cause upon it.”     </a:t>
            </a:r>
            <a:r>
              <a:rPr lang="en-GB" sz="1800" dirty="0"/>
              <a:t>John Henry </a:t>
            </a:r>
            <a:r>
              <a:rPr lang="en-GB" sz="1800" dirty="0" err="1"/>
              <a:t>Wigmore</a:t>
            </a:r>
            <a:endParaRPr lang="en-US" sz="1800" dirty="0"/>
          </a:p>
          <a:p>
            <a:r>
              <a:rPr lang="en-US" dirty="0"/>
              <a:t>The ORDER of TOPICS can be important:</a:t>
            </a:r>
          </a:p>
          <a:p>
            <a:pPr lvl="1"/>
            <a:r>
              <a:rPr lang="en-US" dirty="0"/>
              <a:t>Start strong v leave best to last.   </a:t>
            </a:r>
          </a:p>
          <a:p>
            <a:pPr lvl="1"/>
            <a:r>
              <a:rPr lang="en-US" dirty="0"/>
              <a:t>Chronological?</a:t>
            </a:r>
          </a:p>
          <a:p>
            <a:r>
              <a:rPr lang="en-US" dirty="0"/>
              <a:t>The ORDER of QUESTIONS can be critical:</a:t>
            </a:r>
          </a:p>
          <a:p>
            <a:pPr lvl="1"/>
            <a:r>
              <a:rPr lang="en-US" dirty="0"/>
              <a:t>Documents then statement, or statement then documents?</a:t>
            </a:r>
          </a:p>
          <a:p>
            <a:pPr lvl="1"/>
            <a:r>
              <a:rPr lang="en-US" dirty="0"/>
              <a:t>‘Ringfence’</a:t>
            </a:r>
          </a:p>
          <a:p>
            <a:pPr lvl="1"/>
            <a:r>
              <a:rPr lang="en-US" u="sng" dirty="0"/>
              <a:t>Do you want the statement to be the truth, or the document</a:t>
            </a:r>
            <a:r>
              <a:rPr lang="en-US" dirty="0"/>
              <a:t>? [Case Theory]</a:t>
            </a:r>
          </a:p>
          <a:p>
            <a:r>
              <a:rPr lang="en-US" dirty="0"/>
              <a:t>NO right answer, but you must PLAN YOUR STRATEGY.</a:t>
            </a:r>
          </a:p>
          <a:p>
            <a:pPr marL="109728" indent="0">
              <a:buNone/>
            </a:pPr>
            <a:endParaRPr lang="en-US" sz="2200" dirty="0">
              <a:hlinkClick r:id="rId3"/>
            </a:endParaRPr>
          </a:p>
          <a:p>
            <a:pPr marL="536575" lvl="1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27/02/2019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9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>
        <a:normAutofit/>
      </a:bodyPr>
      <a:lstStyle>
        <a:defPPr>
          <a:defRPr sz="1600" dirty="0" smtClean="0">
            <a:solidFill>
              <a:schemeClr val="bg1"/>
            </a:solidFill>
            <a:latin typeface="Fort Medium" pitchFamily="5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1084</Words>
  <Application>Microsoft Office PowerPoint</Application>
  <PresentationFormat>Widescreen</PresentationFormat>
  <Paragraphs>213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Fort Light</vt:lpstr>
      <vt:lpstr>Fort Medium</vt:lpstr>
      <vt:lpstr>Superior Title Bold</vt:lpstr>
      <vt:lpstr>Superior Title Medium</vt:lpstr>
      <vt:lpstr>Times New Roman</vt:lpstr>
      <vt:lpstr>Wingdings</vt:lpstr>
      <vt:lpstr>Wingdings 2</vt:lpstr>
      <vt:lpstr>TEMPLATE 2017</vt:lpstr>
      <vt:lpstr> CROSS-EXAMINATION </vt:lpstr>
      <vt:lpstr>1. Preparation </vt:lpstr>
      <vt:lpstr> Preparation contd… </vt:lpstr>
      <vt:lpstr>2. Case Theory  </vt:lpstr>
      <vt:lpstr>3. Putting your case</vt:lpstr>
      <vt:lpstr>4. Documents are your (only) weapon of choice</vt:lpstr>
      <vt:lpstr>5. Witness handling generally</vt:lpstr>
      <vt:lpstr>6. Witnesses – preparing the shape of the XX</vt:lpstr>
      <vt:lpstr>7. Witnesses – next level of preparation</vt:lpstr>
      <vt:lpstr>7. Witnesses – granular preparation and execution</vt:lpstr>
      <vt:lpstr>8. Particularities of Expert Witnesses </vt:lpstr>
      <vt:lpstr>9. Know when to stop</vt:lpstr>
      <vt:lpstr>Thanks for listening….</vt:lpstr>
      <vt:lpstr>Adam Constable QC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PFI contracts - issues on termination  and amendment</dc:title>
  <dc:creator>Maddy Ilsley</dc:creator>
  <cp:lastModifiedBy>pati-svc</cp:lastModifiedBy>
  <cp:revision>85</cp:revision>
  <cp:lastPrinted>2018-09-17T15:08:14Z</cp:lastPrinted>
  <dcterms:created xsi:type="dcterms:W3CDTF">2017-12-06T09:36:56Z</dcterms:created>
  <dcterms:modified xsi:type="dcterms:W3CDTF">2019-02-27T14:53:47Z</dcterms:modified>
</cp:coreProperties>
</file>