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24" r:id="rId2"/>
    <p:sldId id="325" r:id="rId3"/>
    <p:sldId id="326" r:id="rId4"/>
    <p:sldId id="380" r:id="rId5"/>
    <p:sldId id="358" r:id="rId6"/>
    <p:sldId id="359" r:id="rId7"/>
    <p:sldId id="360" r:id="rId8"/>
    <p:sldId id="433" r:id="rId9"/>
    <p:sldId id="362" r:id="rId10"/>
    <p:sldId id="363" r:id="rId11"/>
    <p:sldId id="364" r:id="rId12"/>
    <p:sldId id="365" r:id="rId13"/>
    <p:sldId id="366" r:id="rId14"/>
    <p:sldId id="452" r:id="rId15"/>
    <p:sldId id="453" r:id="rId16"/>
    <p:sldId id="454" r:id="rId17"/>
    <p:sldId id="455" r:id="rId18"/>
    <p:sldId id="456" r:id="rId19"/>
    <p:sldId id="376" r:id="rId20"/>
    <p:sldId id="457" r:id="rId21"/>
    <p:sldId id="458" r:id="rId22"/>
    <p:sldId id="379" r:id="rId23"/>
    <p:sldId id="459"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430" r:id="rId3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542477-1CBF-42DF-B020-03D4351ABB96}">
          <p14:sldIdLst>
            <p14:sldId id="324"/>
            <p14:sldId id="325"/>
            <p14:sldId id="326"/>
          </p14:sldIdLst>
        </p14:section>
        <p14:section name="Basics" id="{9C486781-21DD-4D10-8FDA-67C790207B07}">
          <p14:sldIdLst>
            <p14:sldId id="380"/>
            <p14:sldId id="358"/>
            <p14:sldId id="359"/>
            <p14:sldId id="360"/>
            <p14:sldId id="433"/>
            <p14:sldId id="362"/>
            <p14:sldId id="363"/>
            <p14:sldId id="364"/>
            <p14:sldId id="365"/>
            <p14:sldId id="366"/>
            <p14:sldId id="452"/>
            <p14:sldId id="453"/>
            <p14:sldId id="454"/>
            <p14:sldId id="455"/>
            <p14:sldId id="456"/>
            <p14:sldId id="376"/>
            <p14:sldId id="457"/>
            <p14:sldId id="458"/>
            <p14:sldId id="379"/>
            <p14:sldId id="459"/>
            <p14:sldId id="381"/>
            <p14:sldId id="382"/>
            <p14:sldId id="383"/>
            <p14:sldId id="384"/>
            <p14:sldId id="385"/>
            <p14:sldId id="386"/>
            <p14:sldId id="387"/>
            <p14:sldId id="388"/>
            <p14:sldId id="389"/>
            <p14:sldId id="390"/>
            <p14:sldId id="391"/>
            <p14:sldId id="392"/>
            <p14:sldId id="430"/>
          </p14:sldIdLst>
        </p14:section>
        <p14:section name="Exercise" id="{B7752C1D-24A0-4D88-822E-1990845317BE}">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75B6"/>
    <a:srgbClr val="BFB28A"/>
    <a:srgbClr val="BFAC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249" autoAdjust="0"/>
  </p:normalViewPr>
  <p:slideViewPr>
    <p:cSldViewPr snapToGrid="0" snapToObjects="1" showGuides="1">
      <p:cViewPr varScale="1">
        <p:scale>
          <a:sx n="72" d="100"/>
          <a:sy n="72" d="100"/>
        </p:scale>
        <p:origin x="-6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4E3F7A4-97CD-40D1-BC69-F95CFD29ED9D}"/>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11883E63-E5D3-4C52-8AF0-BA6E19D804DE}"/>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r>
              <a:rPr lang="en-GB"/>
              <a:t>26/04/2018</a:t>
            </a:r>
          </a:p>
        </p:txBody>
      </p:sp>
      <p:sp>
        <p:nvSpPr>
          <p:cNvPr id="4" name="Footer Placeholder 3">
            <a:extLst>
              <a:ext uri="{FF2B5EF4-FFF2-40B4-BE49-F238E27FC236}">
                <a16:creationId xmlns="" xmlns:a16="http://schemas.microsoft.com/office/drawing/2014/main" id="{33EEAF3F-233C-4195-A62C-073788BB9D15}"/>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AEE8575A-D173-49D4-BC3A-2AC7FD0A58B5}"/>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4572449C-72EF-435C-A5A0-16BDB464A670}" type="slidenum">
              <a:rPr lang="en-GB" smtClean="0"/>
              <a:t>‹#›</a:t>
            </a:fld>
            <a:endParaRPr lang="en-GB"/>
          </a:p>
        </p:txBody>
      </p:sp>
    </p:spTree>
    <p:extLst>
      <p:ext uri="{BB962C8B-B14F-4D97-AF65-F5344CB8AC3E}">
        <p14:creationId xmlns:p14="http://schemas.microsoft.com/office/powerpoint/2010/main" val="21653999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5079" tIns="47540" rIns="95079" bIns="47540" rtlCol="0"/>
          <a:lstStyle>
            <a:lvl1pPr algn="l">
              <a:defRPr sz="1200"/>
            </a:lvl1pPr>
          </a:lstStyle>
          <a:p>
            <a:endParaRPr lang="en-GB"/>
          </a:p>
        </p:txBody>
      </p:sp>
      <p:sp>
        <p:nvSpPr>
          <p:cNvPr id="3" name="Date Placeholder 2"/>
          <p:cNvSpPr>
            <a:spLocks noGrp="1"/>
          </p:cNvSpPr>
          <p:nvPr>
            <p:ph type="dt" idx="1"/>
          </p:nvPr>
        </p:nvSpPr>
        <p:spPr>
          <a:xfrm>
            <a:off x="4021295" y="0"/>
            <a:ext cx="3076363" cy="513508"/>
          </a:xfrm>
          <a:prstGeom prst="rect">
            <a:avLst/>
          </a:prstGeom>
        </p:spPr>
        <p:txBody>
          <a:bodyPr vert="horz" lIns="95079" tIns="47540" rIns="95079" bIns="47540" rtlCol="0"/>
          <a:lstStyle>
            <a:lvl1pPr algn="r">
              <a:defRPr sz="1200"/>
            </a:lvl1pPr>
          </a:lstStyle>
          <a:p>
            <a:r>
              <a:rPr lang="en-GB"/>
              <a:t>26/04/2018</a:t>
            </a:r>
          </a:p>
        </p:txBody>
      </p:sp>
      <p:sp>
        <p:nvSpPr>
          <p:cNvPr id="4" name="Slide Image Placeholder 3"/>
          <p:cNvSpPr>
            <a:spLocks noGrp="1" noRot="1" noChangeAspect="1"/>
          </p:cNvSpPr>
          <p:nvPr>
            <p:ph type="sldImg" idx="2"/>
          </p:nvPr>
        </p:nvSpPr>
        <p:spPr>
          <a:xfrm>
            <a:off x="1246188" y="1277938"/>
            <a:ext cx="4606925" cy="3454400"/>
          </a:xfrm>
          <a:prstGeom prst="rect">
            <a:avLst/>
          </a:prstGeom>
          <a:noFill/>
          <a:ln w="12700">
            <a:solidFill>
              <a:prstClr val="black"/>
            </a:solidFill>
          </a:ln>
        </p:spPr>
        <p:txBody>
          <a:bodyPr vert="horz" lIns="95079" tIns="47540" rIns="95079" bIns="47540" rtlCol="0" anchor="ctr"/>
          <a:lstStyle/>
          <a:p>
            <a:endParaRPr lang="en-GB"/>
          </a:p>
        </p:txBody>
      </p:sp>
      <p:sp>
        <p:nvSpPr>
          <p:cNvPr id="5" name="Notes Placeholder 4"/>
          <p:cNvSpPr>
            <a:spLocks noGrp="1"/>
          </p:cNvSpPr>
          <p:nvPr>
            <p:ph type="body" sz="quarter" idx="3"/>
          </p:nvPr>
        </p:nvSpPr>
        <p:spPr>
          <a:xfrm>
            <a:off x="709931" y="4925408"/>
            <a:ext cx="5679440" cy="4029879"/>
          </a:xfrm>
          <a:prstGeom prst="rect">
            <a:avLst/>
          </a:prstGeom>
        </p:spPr>
        <p:txBody>
          <a:bodyPr vert="horz" lIns="95079" tIns="47540" rIns="95079" bIns="4754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6363" cy="513507"/>
          </a:xfrm>
          <a:prstGeom prst="rect">
            <a:avLst/>
          </a:prstGeom>
        </p:spPr>
        <p:txBody>
          <a:bodyPr vert="horz" lIns="95079" tIns="47540" rIns="95079" bIns="47540" rtlCol="0" anchor="b"/>
          <a:lstStyle>
            <a:lvl1pPr algn="l">
              <a:defRPr sz="1200"/>
            </a:lvl1pPr>
          </a:lstStyle>
          <a:p>
            <a:endParaRPr lang="en-GB"/>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5079" tIns="47540" rIns="95079" bIns="47540" rtlCol="0" anchor="b"/>
          <a:lstStyle>
            <a:lvl1pPr algn="r">
              <a:defRPr sz="1200"/>
            </a:lvl1pPr>
          </a:lstStyle>
          <a:p>
            <a:fld id="{583B09CF-9ADE-4662-A636-B1FA84D209FA}" type="slidenum">
              <a:rPr lang="en-GB" smtClean="0"/>
              <a:t>‹#›</a:t>
            </a:fld>
            <a:endParaRPr lang="en-GB"/>
          </a:p>
        </p:txBody>
      </p:sp>
    </p:spTree>
    <p:extLst>
      <p:ext uri="{BB962C8B-B14F-4D97-AF65-F5344CB8AC3E}">
        <p14:creationId xmlns:p14="http://schemas.microsoft.com/office/powerpoint/2010/main" val="266148008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tabLst>
                <a:tab pos="217764" algn="l"/>
              </a:tabLst>
            </a:pPr>
            <a:endParaRPr lang="en-GB" sz="1800" baseline="0" dirty="0">
              <a:solidFill>
                <a:prstClr val="black"/>
              </a:solidFill>
              <a:latin typeface="+mn-lt"/>
              <a:cs typeface="+mn-cs"/>
            </a:endParaRPr>
          </a:p>
        </p:txBody>
      </p:sp>
      <p:sp>
        <p:nvSpPr>
          <p:cNvPr id="4" name="Slide Number Placeholder 3"/>
          <p:cNvSpPr>
            <a:spLocks noGrp="1"/>
          </p:cNvSpPr>
          <p:nvPr>
            <p:ph type="sldNum" sz="quarter" idx="10"/>
          </p:nvPr>
        </p:nvSpPr>
        <p:spPr/>
        <p:txBody>
          <a:bodyPr/>
          <a:lstStyle/>
          <a:p>
            <a:fld id="{D654BAAA-53DE-4D91-BFED-2D99FFE873E6}" type="slidenum">
              <a:rPr lang="en-GB" smtClean="0"/>
              <a:t>14</a:t>
            </a:fld>
            <a:endParaRPr lang="en-GB" dirty="0"/>
          </a:p>
        </p:txBody>
      </p:sp>
    </p:spTree>
    <p:extLst>
      <p:ext uri="{BB962C8B-B14F-4D97-AF65-F5344CB8AC3E}">
        <p14:creationId xmlns:p14="http://schemas.microsoft.com/office/powerpoint/2010/main" val="18866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tabLst>
                <a:tab pos="217764" algn="l"/>
              </a:tabLs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654BAAA-53DE-4D91-BFED-2D99FFE873E6}" type="slidenum">
              <a:rPr lang="en-GB" smtClean="0"/>
              <a:t>16</a:t>
            </a:fld>
            <a:endParaRPr lang="en-GB" dirty="0"/>
          </a:p>
        </p:txBody>
      </p:sp>
    </p:spTree>
    <p:extLst>
      <p:ext uri="{BB962C8B-B14F-4D97-AF65-F5344CB8AC3E}">
        <p14:creationId xmlns:p14="http://schemas.microsoft.com/office/powerpoint/2010/main" val="162645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509F08-D453-41D1-BC46-74E26827C620}" type="slidenum">
              <a:rPr lang="en-GB" smtClean="0"/>
              <a:t>17</a:t>
            </a:fld>
            <a:endParaRPr lang="en-GB" dirty="0"/>
          </a:p>
        </p:txBody>
      </p:sp>
    </p:spTree>
    <p:extLst>
      <p:ext uri="{BB962C8B-B14F-4D97-AF65-F5344CB8AC3E}">
        <p14:creationId xmlns:p14="http://schemas.microsoft.com/office/powerpoint/2010/main" val="161412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tabLst>
                <a:tab pos="217764" algn="l"/>
              </a:tabLst>
            </a:pPr>
            <a:endParaRPr lang="en-GB" dirty="0"/>
          </a:p>
        </p:txBody>
      </p:sp>
      <p:sp>
        <p:nvSpPr>
          <p:cNvPr id="4" name="Slide Number Placeholder 3"/>
          <p:cNvSpPr>
            <a:spLocks noGrp="1"/>
          </p:cNvSpPr>
          <p:nvPr>
            <p:ph type="sldNum" sz="quarter" idx="10"/>
          </p:nvPr>
        </p:nvSpPr>
        <p:spPr/>
        <p:txBody>
          <a:bodyPr/>
          <a:lstStyle/>
          <a:p>
            <a:fld id="{D654BAAA-53DE-4D91-BFED-2D99FFE873E6}" type="slidenum">
              <a:rPr lang="en-GB" smtClean="0"/>
              <a:t>18</a:t>
            </a:fld>
            <a:endParaRPr lang="en-GB" dirty="0"/>
          </a:p>
        </p:txBody>
      </p:sp>
    </p:spTree>
    <p:extLst>
      <p:ext uri="{BB962C8B-B14F-4D97-AF65-F5344CB8AC3E}">
        <p14:creationId xmlns:p14="http://schemas.microsoft.com/office/powerpoint/2010/main" val="351464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54BAAA-53DE-4D91-BFED-2D99FFE873E6}" type="slidenum">
              <a:rPr lang="en-GB" smtClean="0"/>
              <a:t>23</a:t>
            </a:fld>
            <a:endParaRPr lang="en-GB" dirty="0"/>
          </a:p>
        </p:txBody>
      </p:sp>
    </p:spTree>
    <p:extLst>
      <p:ext uri="{BB962C8B-B14F-4D97-AF65-F5344CB8AC3E}">
        <p14:creationId xmlns:p14="http://schemas.microsoft.com/office/powerpoint/2010/main" val="125610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54BAAA-53DE-4D91-BFED-2D99FFE873E6}" type="slidenum">
              <a:rPr lang="en-GB" smtClean="0"/>
              <a:t>31</a:t>
            </a:fld>
            <a:endParaRPr lang="en-GB" dirty="0"/>
          </a:p>
        </p:txBody>
      </p:sp>
    </p:spTree>
    <p:extLst>
      <p:ext uri="{BB962C8B-B14F-4D97-AF65-F5344CB8AC3E}">
        <p14:creationId xmlns:p14="http://schemas.microsoft.com/office/powerpoint/2010/main" val="303658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457200">
              <a:buClr>
                <a:schemeClr val="accent1">
                  <a:lumMod val="75000"/>
                </a:schemeClr>
              </a:buClr>
              <a:buSzPct val="125000"/>
              <a:buFont typeface="Arial" panose="020B0604020202020204" pitchFamily="34" charset="0"/>
              <a:buChar char="•"/>
              <a:tabLst>
                <a:tab pos="1431925" algn="l"/>
              </a:tabLst>
              <a:defRPr/>
            </a:pPr>
            <a:endParaRPr lang="en-GB" dirty="0"/>
          </a:p>
        </p:txBody>
      </p:sp>
      <p:sp>
        <p:nvSpPr>
          <p:cNvPr id="4" name="Slide Number Placeholder 3"/>
          <p:cNvSpPr>
            <a:spLocks noGrp="1"/>
          </p:cNvSpPr>
          <p:nvPr>
            <p:ph type="sldNum" sz="quarter" idx="10"/>
          </p:nvPr>
        </p:nvSpPr>
        <p:spPr/>
        <p:txBody>
          <a:bodyPr/>
          <a:lstStyle/>
          <a:p>
            <a:fld id="{D654BAAA-53DE-4D91-BFED-2D99FFE873E6}" type="slidenum">
              <a:rPr lang="en-GB" smtClean="0"/>
              <a:t>33</a:t>
            </a:fld>
            <a:endParaRPr lang="en-GB" dirty="0"/>
          </a:p>
        </p:txBody>
      </p:sp>
    </p:spTree>
    <p:extLst>
      <p:ext uri="{BB962C8B-B14F-4D97-AF65-F5344CB8AC3E}">
        <p14:creationId xmlns:p14="http://schemas.microsoft.com/office/powerpoint/2010/main" val="188503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54BAAA-53DE-4D91-BFED-2D99FFE873E6}" type="slidenum">
              <a:rPr lang="en-GB" smtClean="0"/>
              <a:t>35</a:t>
            </a:fld>
            <a:endParaRPr lang="en-GB" dirty="0"/>
          </a:p>
        </p:txBody>
      </p:sp>
    </p:spTree>
    <p:extLst>
      <p:ext uri="{BB962C8B-B14F-4D97-AF65-F5344CB8AC3E}">
        <p14:creationId xmlns:p14="http://schemas.microsoft.com/office/powerpoint/2010/main" val="3313996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Cover.jpg"/>
          <p:cNvPicPr>
            <a:picLocks noChangeAspect="1"/>
          </p:cNvPicPr>
          <p:nvPr userDrawn="1"/>
        </p:nvPicPr>
        <p:blipFill rotWithShape="1">
          <a:blip r:embed="rId2" cstate="print">
            <a:extLst>
              <a:ext uri="{28A0092B-C50C-407E-A947-70E740481C1C}">
                <a14:useLocalDpi xmlns:a14="http://schemas.microsoft.com/office/drawing/2010/main"/>
              </a:ext>
            </a:extLst>
          </a:blip>
          <a:srcRect r="16022"/>
          <a:stretch/>
        </p:blipFill>
        <p:spPr>
          <a:xfrm>
            <a:off x="-1" y="-64169"/>
            <a:ext cx="9144001" cy="4935213"/>
          </a:xfrm>
          <a:prstGeom prst="rect">
            <a:avLst/>
          </a:prstGeom>
        </p:spPr>
      </p:pic>
      <p:cxnSp>
        <p:nvCxnSpPr>
          <p:cNvPr id="11" name="Straight Connector 10"/>
          <p:cNvCxnSpPr/>
          <p:nvPr userDrawn="1"/>
        </p:nvCxnSpPr>
        <p:spPr>
          <a:xfrm flipH="1">
            <a:off x="1" y="6225106"/>
            <a:ext cx="4536000"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906" y="4144488"/>
            <a:ext cx="9152906"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906" y="4268710"/>
            <a:ext cx="9152906" cy="0"/>
          </a:xfrm>
          <a:prstGeom prst="line">
            <a:avLst/>
          </a:prstGeom>
          <a:ln w="31750">
            <a:solidFill>
              <a:srgbClr val="CCBF9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6131157"/>
            <a:ext cx="4536000" cy="0"/>
          </a:xfrm>
          <a:prstGeom prst="line">
            <a:avLst/>
          </a:prstGeom>
          <a:ln w="31750">
            <a:solidFill>
              <a:srgbClr val="CCBF9D"/>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3"/>
          <a:stretch>
            <a:fillRect/>
          </a:stretch>
        </p:blipFill>
        <p:spPr>
          <a:xfrm>
            <a:off x="4567547" y="5368837"/>
            <a:ext cx="4712113" cy="1318927"/>
          </a:xfrm>
          <a:prstGeom prst="rect">
            <a:avLst/>
          </a:prstGeom>
        </p:spPr>
      </p:pic>
    </p:spTree>
    <p:extLst>
      <p:ext uri="{BB962C8B-B14F-4D97-AF65-F5344CB8AC3E}">
        <p14:creationId xmlns:p14="http://schemas.microsoft.com/office/powerpoint/2010/main" val="85133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descr="Cove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60" y="0"/>
            <a:ext cx="9144000" cy="6858000"/>
          </a:xfrm>
          <a:prstGeom prst="rect">
            <a:avLst/>
          </a:prstGeom>
        </p:spPr>
      </p:pic>
      <p:sp>
        <p:nvSpPr>
          <p:cNvPr id="11" name="Rectangle 10"/>
          <p:cNvSpPr/>
          <p:nvPr userDrawn="1"/>
        </p:nvSpPr>
        <p:spPr>
          <a:xfrm rot="16200000">
            <a:off x="2218469" y="-1705351"/>
            <a:ext cx="4699321" cy="9151745"/>
          </a:xfrm>
          <a:prstGeom prst="rect">
            <a:avLst/>
          </a:prstGeom>
          <a:solidFill>
            <a:srgbClr val="B4AD8A">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72893-9862-EC42-B988-AE9073271347}" type="slidenum">
              <a:rPr lang="en-US" smtClean="0"/>
              <a:t>‹#›</a:t>
            </a:fld>
            <a:endParaRPr lang="en-US"/>
          </a:p>
        </p:txBody>
      </p:sp>
      <p:cxnSp>
        <p:nvCxnSpPr>
          <p:cNvPr id="8" name="Straight Connector 7"/>
          <p:cNvCxnSpPr/>
          <p:nvPr userDrawn="1"/>
        </p:nvCxnSpPr>
        <p:spPr>
          <a:xfrm flipH="1">
            <a:off x="0" y="849285"/>
            <a:ext cx="9136255"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746" y="769003"/>
            <a:ext cx="9144000" cy="0"/>
          </a:xfrm>
          <a:prstGeom prst="line">
            <a:avLst/>
          </a:prstGeom>
          <a:ln w="31750">
            <a:solidFill>
              <a:srgbClr val="CCBF9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1" y="4909870"/>
            <a:ext cx="9143999"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 y="5016747"/>
            <a:ext cx="9144000" cy="0"/>
          </a:xfrm>
          <a:prstGeom prst="line">
            <a:avLst/>
          </a:prstGeom>
          <a:ln w="31750">
            <a:solidFill>
              <a:srgbClr val="CCBF9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p:cNvPicPr>
          <p:nvPr userDrawn="1"/>
        </p:nvPicPr>
        <p:blipFill rotWithShape="1">
          <a:blip r:embed="rId3" cstate="print">
            <a:extLst>
              <a:ext uri="{28A0092B-C50C-407E-A947-70E740481C1C}">
                <a14:useLocalDpi xmlns:a14="http://schemas.microsoft.com/office/drawing/2010/main"/>
              </a:ext>
            </a:extLst>
          </a:blip>
          <a:srcRect/>
          <a:stretch/>
        </p:blipFill>
        <p:spPr>
          <a:xfrm>
            <a:off x="3819487" y="2164943"/>
            <a:ext cx="1126800" cy="1122994"/>
          </a:xfrm>
          <a:prstGeom prst="rect">
            <a:avLst/>
          </a:prstGeom>
        </p:spPr>
      </p:pic>
    </p:spTree>
    <p:extLst>
      <p:ext uri="{BB962C8B-B14F-4D97-AF65-F5344CB8AC3E}">
        <p14:creationId xmlns:p14="http://schemas.microsoft.com/office/powerpoint/2010/main" val="98969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map.jpg"/>
          <p:cNvPicPr>
            <a:picLocks noChangeAspect="1"/>
          </p:cNvPicPr>
          <p:nvPr userDrawn="1"/>
        </p:nvPicPr>
        <p:blipFill rotWithShape="1">
          <a:blip r:embed="rId2">
            <a:alphaModFix amt="50000"/>
          </a:blip>
          <a:srcRect l="3490" t="3155" r="4629" b="1977"/>
          <a:stretch/>
        </p:blipFill>
        <p:spPr>
          <a:xfrm>
            <a:off x="27842" y="940632"/>
            <a:ext cx="9081654" cy="5796648"/>
          </a:xfrm>
          <a:prstGeom prst="rect">
            <a:avLst/>
          </a:prstGeom>
        </p:spPr>
      </p:pic>
      <p:cxnSp>
        <p:nvCxnSpPr>
          <p:cNvPr id="17" name="Straight Connector 16"/>
          <p:cNvCxnSpPr/>
          <p:nvPr userDrawn="1"/>
        </p:nvCxnSpPr>
        <p:spPr>
          <a:xfrm flipH="1">
            <a:off x="62346" y="925574"/>
            <a:ext cx="9013371"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2346" y="845292"/>
            <a:ext cx="9013372" cy="0"/>
          </a:xfrm>
          <a:prstGeom prst="line">
            <a:avLst/>
          </a:prstGeom>
          <a:ln w="31750">
            <a:solidFill>
              <a:srgbClr val="CCBF9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62346" y="6737279"/>
            <a:ext cx="9013371"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67771" y="80285"/>
            <a:ext cx="783891" cy="780066"/>
          </a:xfrm>
          <a:prstGeom prst="rect">
            <a:avLst/>
          </a:prstGeom>
        </p:spPr>
      </p:pic>
    </p:spTree>
    <p:extLst>
      <p:ext uri="{BB962C8B-B14F-4D97-AF65-F5344CB8AC3E}">
        <p14:creationId xmlns:p14="http://schemas.microsoft.com/office/powerpoint/2010/main" val="1878196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972893-9862-EC42-B988-AE9073271347}" type="slidenum">
              <a:rPr lang="en-US" smtClean="0"/>
              <a:t>‹#›</a:t>
            </a:fld>
            <a:endParaRPr lang="en-US"/>
          </a:p>
        </p:txBody>
      </p:sp>
    </p:spTree>
    <p:extLst>
      <p:ext uri="{BB962C8B-B14F-4D97-AF65-F5344CB8AC3E}">
        <p14:creationId xmlns:p14="http://schemas.microsoft.com/office/powerpoint/2010/main" val="101571957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358020"/>
            <a:ext cx="9144000" cy="707886"/>
          </a:xfrm>
          <a:prstGeom prst="rect">
            <a:avLst/>
          </a:prstGeom>
          <a:noFill/>
        </p:spPr>
        <p:txBody>
          <a:bodyPr wrap="square" rtlCol="0">
            <a:spAutoFit/>
          </a:bodyPr>
          <a:lstStyle/>
          <a:p>
            <a:r>
              <a:rPr lang="en-US" sz="4000" dirty="0">
                <a:ea typeface="Helvetica" charset="0"/>
                <a:cs typeface="Helvetica" charset="0"/>
              </a:rPr>
              <a:t>Methods of Delay Analysis</a:t>
            </a:r>
          </a:p>
        </p:txBody>
      </p:sp>
      <p:sp>
        <p:nvSpPr>
          <p:cNvPr id="3" name="TextBox 2"/>
          <p:cNvSpPr txBox="1"/>
          <p:nvPr/>
        </p:nvSpPr>
        <p:spPr>
          <a:xfrm>
            <a:off x="178130" y="6371953"/>
            <a:ext cx="2280063" cy="300082"/>
          </a:xfrm>
          <a:prstGeom prst="rect">
            <a:avLst/>
          </a:prstGeom>
          <a:noFill/>
        </p:spPr>
        <p:txBody>
          <a:bodyPr wrap="square" rtlCol="0">
            <a:spAutoFit/>
          </a:bodyPr>
          <a:lstStyle/>
          <a:p>
            <a:r>
              <a:rPr lang="en-US" sz="1350" dirty="0">
                <a:solidFill>
                  <a:schemeClr val="accent3">
                    <a:lumMod val="60000"/>
                    <a:lumOff val="40000"/>
                  </a:schemeClr>
                </a:solidFill>
              </a:rPr>
              <a:t>14 November 2018</a:t>
            </a:r>
          </a:p>
        </p:txBody>
      </p:sp>
    </p:spTree>
    <p:extLst>
      <p:ext uri="{BB962C8B-B14F-4D97-AF65-F5344CB8AC3E}">
        <p14:creationId xmlns:p14="http://schemas.microsoft.com/office/powerpoint/2010/main" val="2799596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E40D03-15D2-441E-BD32-73FBA7CB0F8E}"/>
              </a:ext>
            </a:extLst>
          </p:cNvPr>
          <p:cNvSpPr txBox="1"/>
          <p:nvPr/>
        </p:nvSpPr>
        <p:spPr>
          <a:xfrm>
            <a:off x="1049607" y="214244"/>
            <a:ext cx="8299269"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
        <p:nvSpPr>
          <p:cNvPr id="6" name="Rectangle 3">
            <a:extLst>
              <a:ext uri="{FF2B5EF4-FFF2-40B4-BE49-F238E27FC236}">
                <a16:creationId xmlns="" xmlns:a16="http://schemas.microsoft.com/office/drawing/2014/main" id="{5C3229C0-89A9-4AD0-9196-3E5B222E61CE}"/>
              </a:ext>
            </a:extLst>
          </p:cNvPr>
          <p:cNvSpPr txBox="1">
            <a:spLocks noChangeArrowheads="1"/>
          </p:cNvSpPr>
          <p:nvPr/>
        </p:nvSpPr>
        <p:spPr>
          <a:xfrm>
            <a:off x="4673646" y="4401313"/>
            <a:ext cx="4495801" cy="2325301"/>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2"/>
            <a:endParaRPr lang="en-GB" sz="1000" dirty="0"/>
          </a:p>
          <a:p>
            <a:pPr marL="0" indent="0">
              <a:buNone/>
            </a:pPr>
            <a:r>
              <a:rPr lang="en-GB" sz="2000" dirty="0"/>
              <a:t>Retrospective:</a:t>
            </a:r>
          </a:p>
          <a:p>
            <a:pPr lvl="1"/>
            <a:r>
              <a:rPr lang="en-GB" b="1" dirty="0"/>
              <a:t>Calculate</a:t>
            </a:r>
            <a:r>
              <a:rPr lang="en-GB" dirty="0"/>
              <a:t> the </a:t>
            </a:r>
            <a:r>
              <a:rPr lang="en-GB" b="1" dirty="0"/>
              <a:t>actual</a:t>
            </a:r>
            <a:r>
              <a:rPr lang="en-GB" dirty="0"/>
              <a:t> extent and identify cause of delay</a:t>
            </a:r>
          </a:p>
          <a:p>
            <a:pPr lvl="1"/>
            <a:r>
              <a:rPr lang="en-GB" dirty="0"/>
              <a:t>After the event</a:t>
            </a:r>
          </a:p>
          <a:p>
            <a:pPr lvl="1"/>
            <a:r>
              <a:rPr lang="en-GB" dirty="0"/>
              <a:t>Claim preparation </a:t>
            </a:r>
          </a:p>
          <a:p>
            <a:pPr lvl="1"/>
            <a:r>
              <a:rPr lang="en-GB" dirty="0"/>
              <a:t>Dispute resolution (expert analysis)</a:t>
            </a:r>
            <a:r>
              <a:rPr lang="en-GB" b="1" dirty="0"/>
              <a:t> </a:t>
            </a:r>
          </a:p>
          <a:p>
            <a:endParaRPr lang="en-GB" sz="1600" dirty="0"/>
          </a:p>
          <a:p>
            <a:endParaRPr lang="en-GB" sz="2800" dirty="0"/>
          </a:p>
          <a:p>
            <a:endParaRPr lang="en-GB" sz="2800" dirty="0"/>
          </a:p>
          <a:p>
            <a:endParaRPr lang="en-GB" sz="2800" dirty="0"/>
          </a:p>
          <a:p>
            <a:endParaRPr lang="en-GB" sz="2800" dirty="0"/>
          </a:p>
          <a:p>
            <a:endParaRPr lang="en-GB" sz="2800" dirty="0"/>
          </a:p>
          <a:p>
            <a:pPr>
              <a:buFontTx/>
              <a:buChar char="•"/>
            </a:pPr>
            <a:endParaRPr lang="en-US" sz="2800" dirty="0"/>
          </a:p>
        </p:txBody>
      </p:sp>
      <p:sp>
        <p:nvSpPr>
          <p:cNvPr id="7" name="Rectangle 6">
            <a:extLst>
              <a:ext uri="{FF2B5EF4-FFF2-40B4-BE49-F238E27FC236}">
                <a16:creationId xmlns="" xmlns:a16="http://schemas.microsoft.com/office/drawing/2014/main" id="{C83AAA2C-1E3C-4619-B35A-30B5291DB387}"/>
              </a:ext>
            </a:extLst>
          </p:cNvPr>
          <p:cNvSpPr/>
          <p:nvPr/>
        </p:nvSpPr>
        <p:spPr>
          <a:xfrm>
            <a:off x="217243" y="1180803"/>
            <a:ext cx="8573870" cy="523220"/>
          </a:xfrm>
          <a:prstGeom prst="rect">
            <a:avLst/>
          </a:prstGeom>
        </p:spPr>
        <p:txBody>
          <a:bodyPr wrap="square">
            <a:spAutoFit/>
          </a:bodyPr>
          <a:lstStyle/>
          <a:p>
            <a:pPr lvl="0" algn="l" eaLnBrk="1" hangingPunct="1">
              <a:spcBef>
                <a:spcPct val="20000"/>
              </a:spcBef>
            </a:pPr>
            <a:r>
              <a:rPr lang="en-GB" sz="2800" b="1" kern="0" dirty="0">
                <a:solidFill>
                  <a:srgbClr val="000000"/>
                </a:solidFill>
                <a:latin typeface="Calibri"/>
                <a:ea typeface="+mn-ea"/>
                <a:cs typeface="+mn-cs"/>
              </a:rPr>
              <a:t>Identification of Delay Impact</a:t>
            </a:r>
          </a:p>
        </p:txBody>
      </p:sp>
      <p:sp>
        <p:nvSpPr>
          <p:cNvPr id="2" name="Rectangle 1">
            <a:extLst>
              <a:ext uri="{FF2B5EF4-FFF2-40B4-BE49-F238E27FC236}">
                <a16:creationId xmlns="" xmlns:a16="http://schemas.microsoft.com/office/drawing/2014/main" id="{200E1B8C-CB89-4AD7-8FDD-B3A72588BAAE}"/>
              </a:ext>
            </a:extLst>
          </p:cNvPr>
          <p:cNvSpPr/>
          <p:nvPr/>
        </p:nvSpPr>
        <p:spPr>
          <a:xfrm>
            <a:off x="392353" y="2901664"/>
            <a:ext cx="4239995" cy="328473"/>
          </a:xfrm>
          <a:prstGeom prst="rect">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iamond 2">
            <a:extLst>
              <a:ext uri="{FF2B5EF4-FFF2-40B4-BE49-F238E27FC236}">
                <a16:creationId xmlns="" xmlns:a16="http://schemas.microsoft.com/office/drawing/2014/main" id="{0C50E227-6B54-4D69-AB18-6591D1F36951}"/>
              </a:ext>
            </a:extLst>
          </p:cNvPr>
          <p:cNvSpPr/>
          <p:nvPr/>
        </p:nvSpPr>
        <p:spPr>
          <a:xfrm>
            <a:off x="4416402" y="3355617"/>
            <a:ext cx="330245" cy="368884"/>
          </a:xfrm>
          <a:prstGeom prst="diamond">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 xmlns:a16="http://schemas.microsoft.com/office/drawing/2014/main" id="{F1638906-D013-4FB1-84F8-387C6DD0F187}"/>
              </a:ext>
            </a:extLst>
          </p:cNvPr>
          <p:cNvSpPr txBox="1"/>
          <p:nvPr/>
        </p:nvSpPr>
        <p:spPr>
          <a:xfrm>
            <a:off x="623405" y="2881234"/>
            <a:ext cx="1888945" cy="369332"/>
          </a:xfrm>
          <a:prstGeom prst="rect">
            <a:avLst/>
          </a:prstGeom>
          <a:noFill/>
        </p:spPr>
        <p:txBody>
          <a:bodyPr wrap="square" rtlCol="0">
            <a:spAutoFit/>
          </a:bodyPr>
          <a:lstStyle/>
          <a:p>
            <a:r>
              <a:rPr lang="en-GB" dirty="0">
                <a:solidFill>
                  <a:schemeClr val="bg1"/>
                </a:solidFill>
              </a:rPr>
              <a:t>Project Period </a:t>
            </a:r>
          </a:p>
        </p:txBody>
      </p:sp>
      <p:sp>
        <p:nvSpPr>
          <p:cNvPr id="8" name="TextBox 7">
            <a:extLst>
              <a:ext uri="{FF2B5EF4-FFF2-40B4-BE49-F238E27FC236}">
                <a16:creationId xmlns="" xmlns:a16="http://schemas.microsoft.com/office/drawing/2014/main" id="{4ABD1312-4F0F-411C-8EB3-3BC0FC94EF8F}"/>
              </a:ext>
            </a:extLst>
          </p:cNvPr>
          <p:cNvSpPr txBox="1"/>
          <p:nvPr/>
        </p:nvSpPr>
        <p:spPr>
          <a:xfrm>
            <a:off x="4746647" y="3355843"/>
            <a:ext cx="454003" cy="369332"/>
          </a:xfrm>
          <a:prstGeom prst="rect">
            <a:avLst/>
          </a:prstGeom>
          <a:noFill/>
        </p:spPr>
        <p:txBody>
          <a:bodyPr wrap="square" rtlCol="0">
            <a:spAutoFit/>
          </a:bodyPr>
          <a:lstStyle/>
          <a:p>
            <a:r>
              <a:rPr lang="en-GB" dirty="0"/>
              <a:t>PC</a:t>
            </a:r>
          </a:p>
        </p:txBody>
      </p:sp>
      <p:sp>
        <p:nvSpPr>
          <p:cNvPr id="9" name="Rectangle 8">
            <a:extLst>
              <a:ext uri="{FF2B5EF4-FFF2-40B4-BE49-F238E27FC236}">
                <a16:creationId xmlns="" xmlns:a16="http://schemas.microsoft.com/office/drawing/2014/main" id="{4F6C8610-E855-47D1-99D6-95D870158B1C}"/>
              </a:ext>
            </a:extLst>
          </p:cNvPr>
          <p:cNvSpPr/>
          <p:nvPr/>
        </p:nvSpPr>
        <p:spPr>
          <a:xfrm>
            <a:off x="5429250" y="3939528"/>
            <a:ext cx="2927374" cy="328473"/>
          </a:xfrm>
          <a:prstGeom prst="rect">
            <a:avLst/>
          </a:prstGeom>
          <a:solidFill>
            <a:srgbClr val="BFAC7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Dispute Period</a:t>
            </a:r>
          </a:p>
        </p:txBody>
      </p:sp>
      <p:cxnSp>
        <p:nvCxnSpPr>
          <p:cNvPr id="11" name="Straight Arrow Connector 10">
            <a:extLst>
              <a:ext uri="{FF2B5EF4-FFF2-40B4-BE49-F238E27FC236}">
                <a16:creationId xmlns="" xmlns:a16="http://schemas.microsoft.com/office/drawing/2014/main" id="{1BBF27D0-632F-4D66-A455-29D81AD11B37}"/>
              </a:ext>
            </a:extLst>
          </p:cNvPr>
          <p:cNvCxnSpPr>
            <a:cxnSpLocks/>
          </p:cNvCxnSpPr>
          <p:nvPr/>
        </p:nvCxnSpPr>
        <p:spPr>
          <a:xfrm flipV="1">
            <a:off x="2219325" y="2260928"/>
            <a:ext cx="0" cy="9692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B888DFE5-2B03-44D1-8A63-FD254E7BFC63}"/>
              </a:ext>
            </a:extLst>
          </p:cNvPr>
          <p:cNvSpPr txBox="1"/>
          <p:nvPr/>
        </p:nvSpPr>
        <p:spPr>
          <a:xfrm>
            <a:off x="1214437" y="1962510"/>
            <a:ext cx="2009775" cy="369332"/>
          </a:xfrm>
          <a:prstGeom prst="rect">
            <a:avLst/>
          </a:prstGeom>
          <a:noFill/>
        </p:spPr>
        <p:txBody>
          <a:bodyPr wrap="square" rtlCol="0">
            <a:spAutoFit/>
          </a:bodyPr>
          <a:lstStyle/>
          <a:p>
            <a:pPr algn="ctr"/>
            <a:r>
              <a:rPr lang="en-GB" dirty="0"/>
              <a:t>Delay event</a:t>
            </a:r>
          </a:p>
        </p:txBody>
      </p:sp>
      <p:cxnSp>
        <p:nvCxnSpPr>
          <p:cNvPr id="17" name="Straight Arrow Connector 16">
            <a:extLst>
              <a:ext uri="{FF2B5EF4-FFF2-40B4-BE49-F238E27FC236}">
                <a16:creationId xmlns="" xmlns:a16="http://schemas.microsoft.com/office/drawing/2014/main" id="{5D5459C0-2D61-4E9D-8925-F911AA8D7727}"/>
              </a:ext>
            </a:extLst>
          </p:cNvPr>
          <p:cNvCxnSpPr>
            <a:cxnSpLocks/>
          </p:cNvCxnSpPr>
          <p:nvPr/>
        </p:nvCxnSpPr>
        <p:spPr>
          <a:xfrm>
            <a:off x="2219325" y="3230137"/>
            <a:ext cx="0" cy="6246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01CAB514-88E9-47C1-97FB-1B5E238C360C}"/>
              </a:ext>
            </a:extLst>
          </p:cNvPr>
          <p:cNvSpPr txBox="1"/>
          <p:nvPr/>
        </p:nvSpPr>
        <p:spPr>
          <a:xfrm>
            <a:off x="1240762" y="3774972"/>
            <a:ext cx="2009775" cy="923330"/>
          </a:xfrm>
          <a:prstGeom prst="rect">
            <a:avLst/>
          </a:prstGeom>
          <a:noFill/>
        </p:spPr>
        <p:txBody>
          <a:bodyPr wrap="square" rtlCol="0">
            <a:spAutoFit/>
          </a:bodyPr>
          <a:lstStyle/>
          <a:p>
            <a:pPr algn="ctr"/>
            <a:r>
              <a:rPr lang="en-GB" dirty="0"/>
              <a:t>Time of  undertaking analysis</a:t>
            </a:r>
          </a:p>
        </p:txBody>
      </p:sp>
      <p:sp>
        <p:nvSpPr>
          <p:cNvPr id="21" name="TextBox 20">
            <a:extLst>
              <a:ext uri="{FF2B5EF4-FFF2-40B4-BE49-F238E27FC236}">
                <a16:creationId xmlns="" xmlns:a16="http://schemas.microsoft.com/office/drawing/2014/main" id="{659D723A-DA94-42D0-A15C-8F8D7CE3224A}"/>
              </a:ext>
            </a:extLst>
          </p:cNvPr>
          <p:cNvSpPr txBox="1"/>
          <p:nvPr/>
        </p:nvSpPr>
        <p:spPr>
          <a:xfrm>
            <a:off x="73071" y="4648373"/>
            <a:ext cx="4581525" cy="2062103"/>
          </a:xfrm>
          <a:prstGeom prst="rect">
            <a:avLst/>
          </a:prstGeom>
          <a:noFill/>
        </p:spPr>
        <p:txBody>
          <a:bodyPr wrap="square" rtlCol="0">
            <a:spAutoFit/>
          </a:bodyPr>
          <a:lstStyle/>
          <a:p>
            <a:r>
              <a:rPr lang="en-GB" sz="2000" dirty="0"/>
              <a:t>Prospective:</a:t>
            </a:r>
          </a:p>
          <a:p>
            <a:pPr marL="742950" lvl="1" indent="-285750">
              <a:buFont typeface="Arial" panose="020B0604020202020204" pitchFamily="34" charset="0"/>
              <a:buChar char="•"/>
            </a:pPr>
            <a:r>
              <a:rPr lang="en-GB" b="1" u="sng" dirty="0"/>
              <a:t>Estimate</a:t>
            </a:r>
            <a:r>
              <a:rPr lang="en-GB" dirty="0"/>
              <a:t> the</a:t>
            </a:r>
            <a:r>
              <a:rPr lang="en-GB" b="1" u="sng" dirty="0"/>
              <a:t> potential </a:t>
            </a:r>
            <a:r>
              <a:rPr lang="en-GB" dirty="0"/>
              <a:t>impact of a delay event</a:t>
            </a:r>
          </a:p>
          <a:p>
            <a:pPr marL="742950" lvl="1" indent="-285750">
              <a:buFont typeface="Arial" panose="020B0604020202020204" pitchFamily="34" charset="0"/>
              <a:buChar char="•"/>
            </a:pPr>
            <a:r>
              <a:rPr lang="en-GB" dirty="0"/>
              <a:t>Ideal to undertake during currency of project to avoid dispute</a:t>
            </a:r>
          </a:p>
          <a:p>
            <a:pPr marL="742950" lvl="1" indent="-285750">
              <a:buFont typeface="Arial" panose="020B0604020202020204" pitchFamily="34" charset="0"/>
              <a:buChar char="•"/>
            </a:pPr>
            <a:r>
              <a:rPr lang="en-GB" dirty="0"/>
              <a:t>Contract requirement (e.g. NEC)</a:t>
            </a:r>
          </a:p>
          <a:p>
            <a:endParaRPr lang="en-GB" dirty="0"/>
          </a:p>
        </p:txBody>
      </p:sp>
      <p:cxnSp>
        <p:nvCxnSpPr>
          <p:cNvPr id="22" name="Straight Arrow Connector 21">
            <a:extLst>
              <a:ext uri="{FF2B5EF4-FFF2-40B4-BE49-F238E27FC236}">
                <a16:creationId xmlns="" xmlns:a16="http://schemas.microsoft.com/office/drawing/2014/main" id="{837C1598-0A06-4C68-B4FF-E4800FCFC91A}"/>
              </a:ext>
            </a:extLst>
          </p:cNvPr>
          <p:cNvCxnSpPr>
            <a:cxnSpLocks/>
          </p:cNvCxnSpPr>
          <p:nvPr/>
        </p:nvCxnSpPr>
        <p:spPr>
          <a:xfrm flipV="1">
            <a:off x="6809495" y="3355617"/>
            <a:ext cx="0" cy="59605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ECA5D04C-A63E-4325-8B2B-9782E436A9FF}"/>
              </a:ext>
            </a:extLst>
          </p:cNvPr>
          <p:cNvSpPr txBox="1"/>
          <p:nvPr/>
        </p:nvSpPr>
        <p:spPr>
          <a:xfrm>
            <a:off x="5804607" y="2411861"/>
            <a:ext cx="2009775" cy="923330"/>
          </a:xfrm>
          <a:prstGeom prst="rect">
            <a:avLst/>
          </a:prstGeom>
          <a:noFill/>
        </p:spPr>
        <p:txBody>
          <a:bodyPr wrap="square" rtlCol="0">
            <a:spAutoFit/>
          </a:bodyPr>
          <a:lstStyle/>
          <a:p>
            <a:pPr algn="ctr"/>
            <a:r>
              <a:rPr lang="en-GB" dirty="0"/>
              <a:t>Time of  undertaking analysis</a:t>
            </a:r>
          </a:p>
        </p:txBody>
      </p:sp>
      <p:cxnSp>
        <p:nvCxnSpPr>
          <p:cNvPr id="29" name="Straight Arrow Connector 28">
            <a:extLst>
              <a:ext uri="{FF2B5EF4-FFF2-40B4-BE49-F238E27FC236}">
                <a16:creationId xmlns="" xmlns:a16="http://schemas.microsoft.com/office/drawing/2014/main" id="{990CA818-6888-4F57-ACB6-95AA42A6B7CC}"/>
              </a:ext>
            </a:extLst>
          </p:cNvPr>
          <p:cNvCxnSpPr>
            <a:cxnSpLocks/>
          </p:cNvCxnSpPr>
          <p:nvPr/>
        </p:nvCxnSpPr>
        <p:spPr>
          <a:xfrm flipV="1">
            <a:off x="3634271" y="2305607"/>
            <a:ext cx="0" cy="59605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484D5D3D-E06F-4877-ADCD-90C8CB0E6219}"/>
              </a:ext>
            </a:extLst>
          </p:cNvPr>
          <p:cNvSpPr txBox="1"/>
          <p:nvPr/>
        </p:nvSpPr>
        <p:spPr>
          <a:xfrm>
            <a:off x="2644821" y="2047179"/>
            <a:ext cx="2009775" cy="369332"/>
          </a:xfrm>
          <a:prstGeom prst="rect">
            <a:avLst/>
          </a:prstGeom>
          <a:noFill/>
        </p:spPr>
        <p:txBody>
          <a:bodyPr wrap="square" rtlCol="0">
            <a:spAutoFit/>
          </a:bodyPr>
          <a:lstStyle/>
          <a:p>
            <a:pPr algn="ctr"/>
            <a:r>
              <a:rPr lang="en-GB" dirty="0"/>
              <a:t>After event </a:t>
            </a:r>
          </a:p>
        </p:txBody>
      </p:sp>
      <p:sp>
        <p:nvSpPr>
          <p:cNvPr id="31" name="Rectangle 30">
            <a:extLst>
              <a:ext uri="{FF2B5EF4-FFF2-40B4-BE49-F238E27FC236}">
                <a16:creationId xmlns="" xmlns:a16="http://schemas.microsoft.com/office/drawing/2014/main" id="{E4198EB6-5D44-450A-9DE0-8D8E5B28E649}"/>
              </a:ext>
            </a:extLst>
          </p:cNvPr>
          <p:cNvSpPr/>
          <p:nvPr/>
        </p:nvSpPr>
        <p:spPr>
          <a:xfrm>
            <a:off x="73071" y="903743"/>
            <a:ext cx="9004254" cy="5495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 xmlns:a16="http://schemas.microsoft.com/office/drawing/2014/main" id="{0105F909-9D60-4599-814C-2653FBE110A8}"/>
              </a:ext>
            </a:extLst>
          </p:cNvPr>
          <p:cNvSpPr txBox="1"/>
          <p:nvPr/>
        </p:nvSpPr>
        <p:spPr>
          <a:xfrm>
            <a:off x="630470" y="1406368"/>
            <a:ext cx="8095878" cy="3108543"/>
          </a:xfrm>
          <a:prstGeom prst="rect">
            <a:avLst/>
          </a:prstGeom>
          <a:noFill/>
        </p:spPr>
        <p:txBody>
          <a:bodyPr wrap="square" rtlCol="0">
            <a:spAutoFit/>
          </a:bodyPr>
          <a:lstStyle/>
          <a:p>
            <a:r>
              <a:rPr lang="en-GB" sz="4400" u="sng" dirty="0"/>
              <a:t>Key Rule:</a:t>
            </a:r>
          </a:p>
          <a:p>
            <a:endParaRPr lang="en-GB" sz="4400" dirty="0"/>
          </a:p>
          <a:p>
            <a:r>
              <a:rPr lang="en-GB" sz="5400" dirty="0"/>
              <a:t>Never rely on </a:t>
            </a:r>
            <a:r>
              <a:rPr lang="en-GB" sz="5400" b="1" dirty="0">
                <a:solidFill>
                  <a:srgbClr val="FF0000"/>
                </a:solidFill>
              </a:rPr>
              <a:t>assumptions  </a:t>
            </a:r>
            <a:r>
              <a:rPr lang="en-GB" sz="5400" dirty="0"/>
              <a:t>when you know the </a:t>
            </a:r>
            <a:r>
              <a:rPr lang="en-GB" sz="5400" b="1" u="sng" dirty="0">
                <a:solidFill>
                  <a:srgbClr val="00B050"/>
                </a:solidFill>
              </a:rPr>
              <a:t>facts</a:t>
            </a:r>
            <a:r>
              <a:rPr lang="en-GB" sz="5400" dirty="0"/>
              <a:t> </a:t>
            </a:r>
          </a:p>
        </p:txBody>
      </p:sp>
    </p:spTree>
    <p:extLst>
      <p:ext uri="{BB962C8B-B14F-4D97-AF65-F5344CB8AC3E}">
        <p14:creationId xmlns:p14="http://schemas.microsoft.com/office/powerpoint/2010/main" val="183448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0" grpId="0"/>
      <p:bldP spid="21" grpId="0"/>
      <p:bldP spid="23" grpId="0"/>
      <p:bldP spid="30" grpId="0"/>
      <p:bldP spid="31"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E40D03-15D2-441E-BD32-73FBA7CB0F8E}"/>
              </a:ext>
            </a:extLst>
          </p:cNvPr>
          <p:cNvSpPr txBox="1"/>
          <p:nvPr/>
        </p:nvSpPr>
        <p:spPr>
          <a:xfrm>
            <a:off x="1041955" y="226118"/>
            <a:ext cx="8299269"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
        <p:nvSpPr>
          <p:cNvPr id="7" name="Rectangle 6">
            <a:extLst>
              <a:ext uri="{FF2B5EF4-FFF2-40B4-BE49-F238E27FC236}">
                <a16:creationId xmlns="" xmlns:a16="http://schemas.microsoft.com/office/drawing/2014/main" id="{C83AAA2C-1E3C-4619-B35A-30B5291DB387}"/>
              </a:ext>
            </a:extLst>
          </p:cNvPr>
          <p:cNvSpPr/>
          <p:nvPr/>
        </p:nvSpPr>
        <p:spPr>
          <a:xfrm>
            <a:off x="235313" y="1214545"/>
            <a:ext cx="8463705" cy="430887"/>
          </a:xfrm>
          <a:prstGeom prst="rect">
            <a:avLst/>
          </a:prstGeom>
        </p:spPr>
        <p:txBody>
          <a:bodyPr wrap="square">
            <a:spAutoFit/>
          </a:bodyPr>
          <a:lstStyle/>
          <a:p>
            <a:pPr lvl="0" algn="l" eaLnBrk="1" hangingPunct="1">
              <a:spcBef>
                <a:spcPct val="20000"/>
              </a:spcBef>
            </a:pPr>
            <a:r>
              <a:rPr lang="en-GB" sz="2200" b="1" kern="0" dirty="0">
                <a:solidFill>
                  <a:srgbClr val="000000"/>
                </a:solidFill>
                <a:latin typeface="Calibri"/>
                <a:ea typeface="+mn-ea"/>
                <a:cs typeface="+mn-cs"/>
              </a:rPr>
              <a:t>Identification of Critical </a:t>
            </a:r>
            <a:r>
              <a:rPr lang="en-GB" sz="2200" b="1" kern="0" dirty="0">
                <a:solidFill>
                  <a:srgbClr val="000000"/>
                </a:solidFill>
                <a:latin typeface="Calibri"/>
              </a:rPr>
              <a:t>P</a:t>
            </a:r>
            <a:r>
              <a:rPr lang="en-GB" sz="2200" b="1" kern="0" dirty="0">
                <a:solidFill>
                  <a:srgbClr val="000000"/>
                </a:solidFill>
                <a:latin typeface="Calibri"/>
                <a:ea typeface="+mn-ea"/>
                <a:cs typeface="+mn-cs"/>
              </a:rPr>
              <a:t>ath</a:t>
            </a:r>
          </a:p>
        </p:txBody>
      </p:sp>
      <p:sp>
        <p:nvSpPr>
          <p:cNvPr id="5" name="Text Placeholder 2">
            <a:extLst>
              <a:ext uri="{FF2B5EF4-FFF2-40B4-BE49-F238E27FC236}">
                <a16:creationId xmlns="" xmlns:a16="http://schemas.microsoft.com/office/drawing/2014/main" id="{540DAC4D-2732-4B27-9147-BA78366D9252}"/>
              </a:ext>
            </a:extLst>
          </p:cNvPr>
          <p:cNvSpPr txBox="1">
            <a:spLocks/>
          </p:cNvSpPr>
          <p:nvPr/>
        </p:nvSpPr>
        <p:spPr>
          <a:xfrm>
            <a:off x="235313" y="3514249"/>
            <a:ext cx="8227423" cy="942499"/>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55600" indent="-355600">
              <a:lnSpc>
                <a:spcPct val="100000"/>
              </a:lnSpc>
              <a:spcBef>
                <a:spcPts val="1200"/>
              </a:spcBef>
              <a:spcAft>
                <a:spcPts val="1200"/>
              </a:spcAft>
              <a:buFont typeface="Wingdings" panose="05000000000000000000" pitchFamily="2" charset="2"/>
              <a:buChar char="Ø"/>
            </a:pPr>
            <a:r>
              <a:rPr lang="en-GB" sz="2200" dirty="0"/>
              <a:t>Retrospective: critical path is identified using as-built programme or records</a:t>
            </a:r>
          </a:p>
          <a:p>
            <a:pPr marL="0" indent="0">
              <a:lnSpc>
                <a:spcPct val="150000"/>
              </a:lnSpc>
              <a:spcBef>
                <a:spcPts val="1200"/>
              </a:spcBef>
              <a:spcAft>
                <a:spcPts val="1200"/>
              </a:spcAft>
              <a:buNone/>
            </a:pPr>
            <a:endParaRPr lang="en-GB" dirty="0"/>
          </a:p>
        </p:txBody>
      </p:sp>
      <p:sp>
        <p:nvSpPr>
          <p:cNvPr id="6" name="Text Placeholder 2">
            <a:extLst>
              <a:ext uri="{FF2B5EF4-FFF2-40B4-BE49-F238E27FC236}">
                <a16:creationId xmlns="" xmlns:a16="http://schemas.microsoft.com/office/drawing/2014/main" id="{9FAD7EE2-C470-4B93-8113-E8F2677B2D2C}"/>
              </a:ext>
            </a:extLst>
          </p:cNvPr>
          <p:cNvSpPr txBox="1">
            <a:spLocks/>
          </p:cNvSpPr>
          <p:nvPr/>
        </p:nvSpPr>
        <p:spPr>
          <a:xfrm>
            <a:off x="235313" y="5042880"/>
            <a:ext cx="8908687" cy="1428888"/>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55600" indent="-355600">
              <a:lnSpc>
                <a:spcPct val="100000"/>
              </a:lnSpc>
              <a:spcBef>
                <a:spcPts val="1200"/>
              </a:spcBef>
              <a:spcAft>
                <a:spcPts val="1200"/>
              </a:spcAft>
              <a:buFont typeface="Wingdings" panose="05000000000000000000" pitchFamily="2" charset="2"/>
              <a:buChar char="Ø"/>
            </a:pPr>
            <a:r>
              <a:rPr lang="en-GB" sz="2200" dirty="0"/>
              <a:t>Contemporaneous: critical path is identified using the contemporaneous records and </a:t>
            </a:r>
            <a:r>
              <a:rPr lang="en-GB" sz="2200" b="1" dirty="0"/>
              <a:t>knowledge of parties </a:t>
            </a:r>
            <a:r>
              <a:rPr lang="en-GB" sz="2200" dirty="0"/>
              <a:t>as at the time being analysed</a:t>
            </a:r>
            <a:endParaRPr lang="en-GB" dirty="0"/>
          </a:p>
        </p:txBody>
      </p:sp>
      <p:sp>
        <p:nvSpPr>
          <p:cNvPr id="8" name="Text Placeholder 2">
            <a:extLst>
              <a:ext uri="{FF2B5EF4-FFF2-40B4-BE49-F238E27FC236}">
                <a16:creationId xmlns="" xmlns:a16="http://schemas.microsoft.com/office/drawing/2014/main" id="{09AC50DC-F07C-442B-96CB-A85EF4EE1E74}"/>
              </a:ext>
            </a:extLst>
          </p:cNvPr>
          <p:cNvSpPr txBox="1">
            <a:spLocks/>
          </p:cNvSpPr>
          <p:nvPr/>
        </p:nvSpPr>
        <p:spPr>
          <a:xfrm>
            <a:off x="235313" y="2165410"/>
            <a:ext cx="7781223" cy="1106400"/>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55600" indent="-355600">
              <a:lnSpc>
                <a:spcPct val="100000"/>
              </a:lnSpc>
              <a:spcBef>
                <a:spcPts val="1200"/>
              </a:spcBef>
              <a:spcAft>
                <a:spcPts val="1200"/>
              </a:spcAft>
              <a:buFont typeface="Wingdings" panose="05000000000000000000" pitchFamily="2" charset="2"/>
              <a:buChar char="Ø"/>
            </a:pPr>
            <a:r>
              <a:rPr lang="en-GB" sz="2200" dirty="0"/>
              <a:t>Prospective: critical path is identified using planned programme (i.e. baseline)</a:t>
            </a:r>
          </a:p>
          <a:p>
            <a:pPr marL="0" indent="0">
              <a:lnSpc>
                <a:spcPct val="150000"/>
              </a:lnSpc>
              <a:spcBef>
                <a:spcPts val="1200"/>
              </a:spcBef>
              <a:spcAft>
                <a:spcPts val="1200"/>
              </a:spcAft>
              <a:buNone/>
            </a:pPr>
            <a:endParaRPr lang="en-GB" dirty="0"/>
          </a:p>
        </p:txBody>
      </p:sp>
    </p:spTree>
    <p:extLst>
      <p:ext uri="{BB962C8B-B14F-4D97-AF65-F5344CB8AC3E}">
        <p14:creationId xmlns:p14="http://schemas.microsoft.com/office/powerpoint/2010/main" val="242575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E40D03-15D2-441E-BD32-73FBA7CB0F8E}"/>
              </a:ext>
            </a:extLst>
          </p:cNvPr>
          <p:cNvSpPr txBox="1"/>
          <p:nvPr/>
        </p:nvSpPr>
        <p:spPr>
          <a:xfrm>
            <a:off x="1039587" y="226118"/>
            <a:ext cx="8299269"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
        <p:nvSpPr>
          <p:cNvPr id="7" name="Rectangle 6">
            <a:extLst>
              <a:ext uri="{FF2B5EF4-FFF2-40B4-BE49-F238E27FC236}">
                <a16:creationId xmlns="" xmlns:a16="http://schemas.microsoft.com/office/drawing/2014/main" id="{C83AAA2C-1E3C-4619-B35A-30B5291DB387}"/>
              </a:ext>
            </a:extLst>
          </p:cNvPr>
          <p:cNvSpPr/>
          <p:nvPr/>
        </p:nvSpPr>
        <p:spPr>
          <a:xfrm>
            <a:off x="239562" y="1176549"/>
            <a:ext cx="6339806" cy="430887"/>
          </a:xfrm>
          <a:prstGeom prst="rect">
            <a:avLst/>
          </a:prstGeom>
        </p:spPr>
        <p:txBody>
          <a:bodyPr wrap="square">
            <a:spAutoFit/>
          </a:bodyPr>
          <a:lstStyle/>
          <a:p>
            <a:pPr lvl="0" algn="l" eaLnBrk="1" hangingPunct="1">
              <a:spcBef>
                <a:spcPct val="20000"/>
              </a:spcBef>
            </a:pPr>
            <a:r>
              <a:rPr lang="en-GB" sz="2200" b="1" kern="0" dirty="0">
                <a:solidFill>
                  <a:srgbClr val="000000"/>
                </a:solidFill>
                <a:latin typeface="Calibri"/>
                <a:ea typeface="+mn-ea"/>
                <a:cs typeface="+mn-cs"/>
              </a:rPr>
              <a:t>Type of Analysis</a:t>
            </a:r>
          </a:p>
        </p:txBody>
      </p:sp>
      <p:sp>
        <p:nvSpPr>
          <p:cNvPr id="5" name="Text Placeholder 2">
            <a:extLst>
              <a:ext uri="{FF2B5EF4-FFF2-40B4-BE49-F238E27FC236}">
                <a16:creationId xmlns="" xmlns:a16="http://schemas.microsoft.com/office/drawing/2014/main" id="{540DAC4D-2732-4B27-9147-BA78366D9252}"/>
              </a:ext>
            </a:extLst>
          </p:cNvPr>
          <p:cNvSpPr txBox="1">
            <a:spLocks/>
          </p:cNvSpPr>
          <p:nvPr/>
        </p:nvSpPr>
        <p:spPr>
          <a:xfrm>
            <a:off x="239562" y="2201662"/>
            <a:ext cx="8227423" cy="754109"/>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55600" indent="-355600">
              <a:buFont typeface="Wingdings" panose="05000000000000000000" pitchFamily="2" charset="2"/>
              <a:buChar char="Ø"/>
            </a:pPr>
            <a:r>
              <a:rPr lang="en-GB" sz="2200" dirty="0"/>
              <a:t>Typically, a contractor will seek to establish the effect of a delay event once an event is identified, i.e. cause and effect.</a:t>
            </a:r>
          </a:p>
          <a:p>
            <a:pPr marL="0" indent="0">
              <a:buNone/>
            </a:pPr>
            <a:endParaRPr lang="en-GB" sz="2200" dirty="0"/>
          </a:p>
        </p:txBody>
      </p:sp>
      <p:sp>
        <p:nvSpPr>
          <p:cNvPr id="6" name="Text Placeholder 2">
            <a:extLst>
              <a:ext uri="{FF2B5EF4-FFF2-40B4-BE49-F238E27FC236}">
                <a16:creationId xmlns="" xmlns:a16="http://schemas.microsoft.com/office/drawing/2014/main" id="{9C42E6D9-A4D6-4738-884F-62862419F390}"/>
              </a:ext>
            </a:extLst>
          </p:cNvPr>
          <p:cNvSpPr txBox="1">
            <a:spLocks/>
          </p:cNvSpPr>
          <p:nvPr/>
        </p:nvSpPr>
        <p:spPr>
          <a:xfrm>
            <a:off x="239562" y="3039833"/>
            <a:ext cx="8227423" cy="3202866"/>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endParaRPr lang="en-GB" sz="2200" dirty="0"/>
          </a:p>
          <a:p>
            <a:pPr marL="355600" indent="-355600">
              <a:buFont typeface="Wingdings" panose="05000000000000000000" pitchFamily="2" charset="2"/>
              <a:buChar char="Ø"/>
            </a:pPr>
            <a:r>
              <a:rPr lang="en-GB" sz="2200" dirty="0"/>
              <a:t>An independent expert should:</a:t>
            </a:r>
          </a:p>
          <a:p>
            <a:pPr marL="0" indent="0">
              <a:buNone/>
            </a:pPr>
            <a:endParaRPr lang="en-GB" sz="2200" dirty="0"/>
          </a:p>
          <a:p>
            <a:pPr marL="719138" indent="-363538">
              <a:buFont typeface="Wingdings" panose="05000000000000000000" pitchFamily="2" charset="2"/>
              <a:buChar char="Ø"/>
            </a:pPr>
            <a:r>
              <a:rPr lang="en-GB" sz="2200" dirty="0"/>
              <a:t> First establish the effect (i.e., establish whether the works were actually delayed and identify which activities led to that delay); and then</a:t>
            </a:r>
          </a:p>
          <a:p>
            <a:pPr marL="355600" indent="0">
              <a:buNone/>
            </a:pPr>
            <a:endParaRPr lang="en-GB" sz="2200" dirty="0"/>
          </a:p>
          <a:p>
            <a:pPr marL="719138" indent="-363538">
              <a:buFont typeface="Wingdings" panose="05000000000000000000" pitchFamily="2" charset="2"/>
              <a:buChar char="Ø"/>
            </a:pPr>
            <a:r>
              <a:rPr lang="en-GB" sz="2200" dirty="0"/>
              <a:t>Seeks to establish the cause, i.e. effect and cause.</a:t>
            </a:r>
          </a:p>
        </p:txBody>
      </p:sp>
    </p:spTree>
    <p:extLst>
      <p:ext uri="{BB962C8B-B14F-4D97-AF65-F5344CB8AC3E}">
        <p14:creationId xmlns:p14="http://schemas.microsoft.com/office/powerpoint/2010/main" val="177528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E40D03-15D2-441E-BD32-73FBA7CB0F8E}"/>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
        <p:nvSpPr>
          <p:cNvPr id="7" name="Rectangle 6">
            <a:extLst>
              <a:ext uri="{FF2B5EF4-FFF2-40B4-BE49-F238E27FC236}">
                <a16:creationId xmlns="" xmlns:a16="http://schemas.microsoft.com/office/drawing/2014/main" id="{C83AAA2C-1E3C-4619-B35A-30B5291DB387}"/>
              </a:ext>
            </a:extLst>
          </p:cNvPr>
          <p:cNvSpPr/>
          <p:nvPr/>
        </p:nvSpPr>
        <p:spPr>
          <a:xfrm>
            <a:off x="265442" y="1248412"/>
            <a:ext cx="6339806" cy="430887"/>
          </a:xfrm>
          <a:prstGeom prst="rect">
            <a:avLst/>
          </a:prstGeom>
        </p:spPr>
        <p:txBody>
          <a:bodyPr wrap="square">
            <a:spAutoFit/>
          </a:bodyPr>
          <a:lstStyle/>
          <a:p>
            <a:pPr lvl="0" algn="l" eaLnBrk="1" hangingPunct="1">
              <a:spcBef>
                <a:spcPct val="20000"/>
              </a:spcBef>
            </a:pPr>
            <a:r>
              <a:rPr lang="en-GB" sz="2200" b="1" kern="0" dirty="0">
                <a:solidFill>
                  <a:srgbClr val="000000"/>
                </a:solidFill>
                <a:latin typeface="Calibri"/>
                <a:ea typeface="+mn-ea"/>
                <a:cs typeface="+mn-cs"/>
              </a:rPr>
              <a:t>Ideal Delay </a:t>
            </a:r>
            <a:r>
              <a:rPr lang="en-GB" sz="2200" b="1" kern="0" dirty="0">
                <a:solidFill>
                  <a:srgbClr val="000000"/>
                </a:solidFill>
                <a:latin typeface="Calibri"/>
              </a:rPr>
              <a:t>A</a:t>
            </a:r>
            <a:r>
              <a:rPr lang="en-GB" sz="2200" b="1" kern="0" dirty="0">
                <a:solidFill>
                  <a:srgbClr val="000000"/>
                </a:solidFill>
                <a:latin typeface="Calibri"/>
                <a:ea typeface="+mn-ea"/>
                <a:cs typeface="+mn-cs"/>
              </a:rPr>
              <a:t>nalysis </a:t>
            </a:r>
            <a:r>
              <a:rPr lang="en-GB" sz="2200" b="1" kern="0" dirty="0">
                <a:solidFill>
                  <a:srgbClr val="000000"/>
                </a:solidFill>
                <a:latin typeface="Calibri"/>
              </a:rPr>
              <a:t>M</a:t>
            </a:r>
            <a:r>
              <a:rPr lang="en-GB" sz="2200" b="1" kern="0" dirty="0">
                <a:solidFill>
                  <a:srgbClr val="000000"/>
                </a:solidFill>
                <a:latin typeface="Calibri"/>
                <a:ea typeface="+mn-ea"/>
                <a:cs typeface="+mn-cs"/>
              </a:rPr>
              <a:t>ethod?</a:t>
            </a:r>
          </a:p>
        </p:txBody>
      </p:sp>
      <p:sp>
        <p:nvSpPr>
          <p:cNvPr id="6" name="Text Placeholder 2">
            <a:extLst>
              <a:ext uri="{FF2B5EF4-FFF2-40B4-BE49-F238E27FC236}">
                <a16:creationId xmlns="" xmlns:a16="http://schemas.microsoft.com/office/drawing/2014/main" id="{E9BA9E5D-1C2A-46A9-872E-4BC7F63E52D3}"/>
              </a:ext>
            </a:extLst>
          </p:cNvPr>
          <p:cNvSpPr txBox="1">
            <a:spLocks/>
          </p:cNvSpPr>
          <p:nvPr/>
        </p:nvSpPr>
        <p:spPr>
          <a:xfrm>
            <a:off x="573959" y="3154008"/>
            <a:ext cx="8227423" cy="464957"/>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895350" indent="-447675">
              <a:spcBef>
                <a:spcPts val="1200"/>
              </a:spcBef>
              <a:spcAft>
                <a:spcPts val="1200"/>
              </a:spcAft>
              <a:buFont typeface="Wingdings" panose="05000000000000000000" pitchFamily="2" charset="2"/>
              <a:buChar char="Ø"/>
              <a:tabLst>
                <a:tab pos="990600" algn="l"/>
              </a:tabLst>
            </a:pPr>
            <a:r>
              <a:rPr lang="en-GB" sz="2200" dirty="0"/>
              <a:t>Identify the actual critical path contemporaneously</a:t>
            </a:r>
            <a:endParaRPr lang="en-GB" dirty="0"/>
          </a:p>
        </p:txBody>
      </p:sp>
      <p:sp>
        <p:nvSpPr>
          <p:cNvPr id="10" name="Text Placeholder 2">
            <a:extLst>
              <a:ext uri="{FF2B5EF4-FFF2-40B4-BE49-F238E27FC236}">
                <a16:creationId xmlns="" xmlns:a16="http://schemas.microsoft.com/office/drawing/2014/main" id="{BEE8C490-3572-4646-95C9-951D226E4794}"/>
              </a:ext>
            </a:extLst>
          </p:cNvPr>
          <p:cNvSpPr txBox="1">
            <a:spLocks/>
          </p:cNvSpPr>
          <p:nvPr/>
        </p:nvSpPr>
        <p:spPr>
          <a:xfrm>
            <a:off x="265442" y="2104093"/>
            <a:ext cx="8227423" cy="740186"/>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55600" indent="-355600">
              <a:buFont typeface="Wingdings" panose="05000000000000000000" pitchFamily="2" charset="2"/>
              <a:buChar char="Ø"/>
            </a:pPr>
            <a:r>
              <a:rPr lang="en-GB" sz="2200" dirty="0"/>
              <a:t>If all factors allow the analyst to choose a method, then the ideal method should:</a:t>
            </a:r>
          </a:p>
          <a:p>
            <a:pPr>
              <a:buFont typeface="Wingdings" panose="05000000000000000000" pitchFamily="2" charset="2"/>
              <a:buChar char="Ø"/>
            </a:pPr>
            <a:endParaRPr lang="en-GB" dirty="0"/>
          </a:p>
        </p:txBody>
      </p:sp>
      <p:sp>
        <p:nvSpPr>
          <p:cNvPr id="11" name="Text Placeholder 2">
            <a:extLst>
              <a:ext uri="{FF2B5EF4-FFF2-40B4-BE49-F238E27FC236}">
                <a16:creationId xmlns="" xmlns:a16="http://schemas.microsoft.com/office/drawing/2014/main" id="{B9550C9C-5FFC-43B8-AFF1-54CF838ED84E}"/>
              </a:ext>
            </a:extLst>
          </p:cNvPr>
          <p:cNvSpPr txBox="1">
            <a:spLocks/>
          </p:cNvSpPr>
          <p:nvPr/>
        </p:nvSpPr>
        <p:spPr>
          <a:xfrm>
            <a:off x="636103" y="4346058"/>
            <a:ext cx="8227423" cy="487660"/>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895350" indent="-447675">
              <a:spcBef>
                <a:spcPts val="1200"/>
              </a:spcBef>
              <a:spcAft>
                <a:spcPts val="1200"/>
              </a:spcAft>
              <a:buFont typeface="Wingdings" panose="05000000000000000000" pitchFamily="2" charset="2"/>
              <a:buChar char="Ø"/>
              <a:tabLst>
                <a:tab pos="990600" algn="l"/>
              </a:tabLst>
            </a:pPr>
            <a:r>
              <a:rPr lang="en-GB" sz="2200" dirty="0"/>
              <a:t>Identify the impact of delay retrospectively</a:t>
            </a:r>
            <a:endParaRPr lang="en-GB" dirty="0"/>
          </a:p>
        </p:txBody>
      </p:sp>
      <p:sp>
        <p:nvSpPr>
          <p:cNvPr id="12" name="Text Placeholder 2">
            <a:extLst>
              <a:ext uri="{FF2B5EF4-FFF2-40B4-BE49-F238E27FC236}">
                <a16:creationId xmlns="" xmlns:a16="http://schemas.microsoft.com/office/drawing/2014/main" id="{51126FB1-4927-46C1-A9F2-1FA74D14B9C5}"/>
              </a:ext>
            </a:extLst>
          </p:cNvPr>
          <p:cNvSpPr txBox="1">
            <a:spLocks/>
          </p:cNvSpPr>
          <p:nvPr/>
        </p:nvSpPr>
        <p:spPr>
          <a:xfrm>
            <a:off x="636103" y="5677618"/>
            <a:ext cx="8649940" cy="630477"/>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895350" indent="-447675">
              <a:spcBef>
                <a:spcPts val="1200"/>
              </a:spcBef>
              <a:spcAft>
                <a:spcPts val="1200"/>
              </a:spcAft>
              <a:buFont typeface="Wingdings" panose="05000000000000000000" pitchFamily="2" charset="2"/>
              <a:buChar char="Ø"/>
              <a:tabLst>
                <a:tab pos="990600" algn="l"/>
              </a:tabLst>
            </a:pPr>
            <a:r>
              <a:rPr lang="en-GB" sz="2200" dirty="0"/>
              <a:t>Start from the effect and then establish the cause (effect and cause)</a:t>
            </a:r>
          </a:p>
          <a:p>
            <a:pPr marL="0" indent="0">
              <a:buNone/>
            </a:pPr>
            <a:endParaRPr lang="en-GB" dirty="0"/>
          </a:p>
        </p:txBody>
      </p:sp>
    </p:spTree>
    <p:extLst>
      <p:ext uri="{BB962C8B-B14F-4D97-AF65-F5344CB8AC3E}">
        <p14:creationId xmlns:p14="http://schemas.microsoft.com/office/powerpoint/2010/main" val="75504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DDBA91B-FC52-4ED4-AD08-98DD2299AABC}"/>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1. Impacted As-planned Analysis</a:t>
            </a:r>
          </a:p>
        </p:txBody>
      </p:sp>
      <p:sp>
        <p:nvSpPr>
          <p:cNvPr id="4" name="Content Placeholder 5">
            <a:extLst>
              <a:ext uri="{FF2B5EF4-FFF2-40B4-BE49-F238E27FC236}">
                <a16:creationId xmlns="" xmlns:a16="http://schemas.microsoft.com/office/drawing/2014/main" id="{778418EF-C360-43A8-8C9C-96AC424D0505}"/>
              </a:ext>
            </a:extLst>
          </p:cNvPr>
          <p:cNvSpPr txBox="1">
            <a:spLocks/>
          </p:cNvSpPr>
          <p:nvPr/>
        </p:nvSpPr>
        <p:spPr>
          <a:xfrm>
            <a:off x="172917" y="1423341"/>
            <a:ext cx="8798166" cy="4705841"/>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buFont typeface="Arial" panose="020B0604020202020204" pitchFamily="34" charset="0"/>
              <a:buAutoNum type="arabicPeriod"/>
              <a:tabLst>
                <a:tab pos="171450" algn="l"/>
              </a:tabLst>
            </a:pPr>
            <a:r>
              <a:rPr lang="en-GB" sz="1050" b="1" dirty="0">
                <a:latin typeface="Calibri" panose="020F0502020204030204" pitchFamily="34" charset="0"/>
                <a:ea typeface="Times New Roman" panose="02020603050405020304" pitchFamily="18" charset="0"/>
                <a:cs typeface="Times New Roman" panose="02020603050405020304" pitchFamily="18" charset="0"/>
              </a:rPr>
              <a:t>This analysis requires the following information:</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A logic-linked planned programme in its native electronic format; and</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a:t>
            </a:r>
            <a:r>
              <a:rPr lang="en-GB" sz="1050" dirty="0">
                <a:solidFill>
                  <a:prstClr val="black"/>
                </a:solidFill>
              </a:rPr>
              <a:t>ufficient as-built information, or understanding of the facts, to determine the duration of the delay events so that they may be modelled on the baseline programme.</a:t>
            </a:r>
          </a:p>
          <a:p>
            <a:pPr marL="171450" indent="-171450" algn="just">
              <a:buFont typeface="Arial" panose="020B0604020202020204" pitchFamily="34" charset="0"/>
              <a:buAutoNum type="arabicPeriod" startAt="2"/>
              <a:tabLst>
                <a:tab pos="171450" algn="l"/>
              </a:tabLst>
            </a:pPr>
            <a:r>
              <a:rPr lang="en-GB" sz="1050" b="1" dirty="0">
                <a:latin typeface="Calibri" panose="020F0502020204030204" pitchFamily="34" charset="0"/>
                <a:ea typeface="Times New Roman" panose="02020603050405020304" pitchFamily="18" charset="0"/>
                <a:cs typeface="Times New Roman" panose="02020603050405020304" pitchFamily="18" charset="0"/>
              </a:rPr>
              <a:t>Steps:</a:t>
            </a:r>
          </a:p>
          <a:p>
            <a:pPr marL="530801" lvl="1" indent="-204154" algn="just">
              <a:tabLst>
                <a:tab pos="163323" algn="l"/>
              </a:tabLst>
            </a:pPr>
            <a:r>
              <a:rPr lang="en-GB" sz="1050" dirty="0">
                <a:solidFill>
                  <a:prstClr val="black"/>
                </a:solidFill>
              </a:rPr>
              <a:t>Step 1: establish the baseline programme.</a:t>
            </a:r>
          </a:p>
          <a:p>
            <a:pPr marL="530801" lvl="1" indent="-204154" algn="just">
              <a:tabLst>
                <a:tab pos="163323" algn="l"/>
              </a:tabLst>
            </a:pPr>
            <a:r>
              <a:rPr lang="en-GB" sz="1050" dirty="0">
                <a:solidFill>
                  <a:prstClr val="black"/>
                </a:solidFill>
              </a:rPr>
              <a:t>Step 2: model the actual duration of the selected delay event and impact the as-planned programme.</a:t>
            </a:r>
          </a:p>
          <a:p>
            <a:pPr marL="530801" lvl="1" indent="-204154" algn="just">
              <a:tabLst>
                <a:tab pos="163323" algn="l"/>
              </a:tabLst>
            </a:pPr>
            <a:r>
              <a:rPr lang="en-GB" sz="1050" dirty="0">
                <a:solidFill>
                  <a:prstClr val="black"/>
                </a:solidFill>
              </a:rPr>
              <a:t>Step 3: measure the change in completion date, which is said to be the critical delay caused by each delay event.</a:t>
            </a:r>
          </a:p>
          <a:p>
            <a:pPr marL="171450" indent="-171450" algn="just">
              <a:buFont typeface="Arial" panose="020B0604020202020204" pitchFamily="34" charset="0"/>
              <a:buAutoNum type="arabicPeriod" startAt="2"/>
              <a:tabLst>
                <a:tab pos="171450" algn="l"/>
              </a:tabLst>
            </a:pPr>
            <a:r>
              <a:rPr lang="en-GB" sz="1050" b="1" dirty="0">
                <a:latin typeface="Calibri" panose="020F0502020204030204" pitchFamily="34" charset="0"/>
                <a:cs typeface="Times New Roman" panose="02020603050405020304" pitchFamily="18" charset="0"/>
              </a:rPr>
              <a:t>Reasons to perform this type of analysis:</a:t>
            </a:r>
          </a:p>
          <a:p>
            <a:pPr marL="530801" lvl="1" indent="-204154" algn="just">
              <a:tabLst>
                <a:tab pos="163323" algn="l"/>
              </a:tabLst>
            </a:pPr>
            <a:r>
              <a:rPr lang="en-GB" sz="1050" dirty="0">
                <a:ea typeface="Times New Roman" panose="02020603050405020304" pitchFamily="18" charset="0"/>
                <a:cs typeface="Times New Roman" panose="02020603050405020304" pitchFamily="18" charset="0"/>
              </a:rPr>
              <a:t>There is insufficient as-built progress information in order to understand what actually happened.</a:t>
            </a:r>
          </a:p>
          <a:p>
            <a:pPr marL="530801" lvl="1" indent="-204154" algn="just">
              <a:tabLst>
                <a:tab pos="163323" algn="l"/>
              </a:tabLst>
            </a:pPr>
            <a:r>
              <a:rPr lang="en-GB" sz="1050" dirty="0">
                <a:ea typeface="Times New Roman" panose="02020603050405020304" pitchFamily="18" charset="0"/>
                <a:cs typeface="Times New Roman" panose="02020603050405020304" pitchFamily="18" charset="0"/>
              </a:rPr>
              <a:t>The delay event is relatively straightforward and occurs at or near the commencement of the works (i.e., delay to site access).</a:t>
            </a:r>
          </a:p>
          <a:p>
            <a:pPr marL="171450" indent="-171450" algn="just">
              <a:buFont typeface="Arial" panose="020B0604020202020204" pitchFamily="34" charset="0"/>
              <a:buAutoNum type="arabicPeriod" startAt="2"/>
              <a:tabLst>
                <a:tab pos="171450" algn="l"/>
              </a:tabLst>
            </a:pPr>
            <a:r>
              <a:rPr lang="en-GB" sz="1050" b="1" dirty="0">
                <a:latin typeface="Calibri" panose="020F0502020204030204" pitchFamily="34" charset="0"/>
                <a:cs typeface="Times New Roman" panose="02020603050405020304" pitchFamily="18" charset="0"/>
              </a:rPr>
              <a:t>Common problems with this type of analysis:</a:t>
            </a:r>
          </a:p>
          <a:p>
            <a:pPr marL="530801" lvl="1" indent="-204154" algn="just">
              <a:tabLst>
                <a:tab pos="163323" algn="l"/>
              </a:tabLst>
            </a:pPr>
            <a:r>
              <a:rPr lang="en-GB" sz="1050" dirty="0">
                <a:ea typeface="Times New Roman" panose="02020603050405020304" pitchFamily="18" charset="0"/>
                <a:cs typeface="Times New Roman" panose="02020603050405020304" pitchFamily="18" charset="0"/>
              </a:rPr>
              <a:t>This analysis requires a reasonable and fully logic-linked baseline programme.  Any changes required to meet these criteria will be subjective and possibly open to criticism.</a:t>
            </a:r>
          </a:p>
          <a:p>
            <a:pPr marL="530801" lvl="1" indent="-204154" algn="just">
              <a:tabLst>
                <a:tab pos="163323" algn="l"/>
              </a:tabLst>
            </a:pPr>
            <a:r>
              <a:rPr lang="en-GB" sz="1050" dirty="0">
                <a:ea typeface="Times New Roman" panose="02020603050405020304" pitchFamily="18" charset="0"/>
                <a:cs typeface="Times New Roman" panose="02020603050405020304" pitchFamily="18" charset="0"/>
              </a:rPr>
              <a:t>This analysis provides a prospective determination of the effect of the delay event which, if performed after the actual effects become known, may be inconsistent with what actually happened.</a:t>
            </a:r>
          </a:p>
          <a:p>
            <a:pPr marL="530801" lvl="1" indent="-204154" algn="just">
              <a:tabLst>
                <a:tab pos="163323" algn="l"/>
              </a:tabLst>
            </a:pPr>
            <a:r>
              <a:rPr lang="en-GB" sz="1050" dirty="0">
                <a:ea typeface="Times New Roman" panose="02020603050405020304" pitchFamily="18" charset="0"/>
                <a:cs typeface="Times New Roman" panose="02020603050405020304" pitchFamily="18" charset="0"/>
              </a:rPr>
              <a:t>The results of this analysis are typically biased towards the party whose interest lies in maximising the impact of the delay event, as the introduction of any significant delay is likely to delay the completion date regardless if it is actually critical or not.</a:t>
            </a:r>
          </a:p>
          <a:p>
            <a:pPr marL="530801" lvl="1" indent="-204154" algn="just">
              <a:tabLst>
                <a:tab pos="163323" algn="l"/>
              </a:tabLst>
            </a:pPr>
            <a:r>
              <a:rPr lang="en-GB" sz="1050" dirty="0">
                <a:ea typeface="Times New Roman" panose="02020603050405020304" pitchFamily="18" charset="0"/>
                <a:cs typeface="Times New Roman" panose="02020603050405020304" pitchFamily="18" charset="0"/>
              </a:rPr>
              <a:t>This analysis only considers selected delay events and may ignore other more critical delay events.  In this regard, this analysis favours the party selecting the events to be modelled.</a:t>
            </a:r>
          </a:p>
          <a:p>
            <a:pPr marL="530801" lvl="1" indent="-204154" algn="just">
              <a:tabLst>
                <a:tab pos="163323" algn="l"/>
              </a:tabLst>
            </a:pPr>
            <a:r>
              <a:rPr lang="en-GB" sz="1050" dirty="0">
                <a:ea typeface="Times New Roman" panose="02020603050405020304" pitchFamily="18" charset="0"/>
                <a:cs typeface="Times New Roman" panose="02020603050405020304" pitchFamily="18" charset="0"/>
              </a:rPr>
              <a:t>This type of analysis cannot be used to determine the existence of concurrent delays and/or their true effect on the critical path.</a:t>
            </a:r>
          </a:p>
          <a:p>
            <a:pPr marL="530801" lvl="1" indent="-204154" algn="just">
              <a:tabLst>
                <a:tab pos="163323" algn="l"/>
              </a:tabLst>
            </a:pPr>
            <a:r>
              <a:rPr lang="en-GB" altLang="en-US" sz="1050" dirty="0">
                <a:cs typeface="Times New Roman" panose="02020603050405020304" pitchFamily="18" charset="0"/>
              </a:rPr>
              <a:t>In summary, this type of analysis takes no account of progress, resources, changing logic and is unlikely to be reliable in dispute resolution.</a:t>
            </a:r>
            <a:endParaRPr lang="en-GB" sz="1050" dirty="0">
              <a:ea typeface="Times New Roman" panose="02020603050405020304" pitchFamily="18" charset="0"/>
              <a:cs typeface="Times New Roman" panose="02020603050405020304" pitchFamily="18" charset="0"/>
            </a:endParaRPr>
          </a:p>
          <a:p>
            <a:pPr marL="600075" lvl="1" indent="-257175" algn="just">
              <a:tabLst>
                <a:tab pos="171450" algn="l"/>
                <a:tab pos="342900" algn="l"/>
              </a:tabLst>
            </a:pPr>
            <a:endParaRPr lang="en-GB" sz="1050" dirty="0">
              <a:latin typeface="Calibri" panose="020F0502020204030204" pitchFamily="34" charset="0"/>
              <a:ea typeface="Times New Roman" panose="02020603050405020304" pitchFamily="18" charset="0"/>
              <a:cs typeface="Times New Roman" panose="02020603050405020304" pitchFamily="18" charset="0"/>
            </a:endParaRPr>
          </a:p>
          <a:p>
            <a:pPr marL="342900" lvl="1" indent="0" algn="just">
              <a:buNone/>
              <a:tabLst>
                <a:tab pos="171450" algn="l"/>
                <a:tab pos="342900" algn="l"/>
              </a:tabLst>
            </a:pPr>
            <a:endParaRPr lang="en-GB" sz="105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F9C0147-0837-44BB-AA5C-E2F499743AFC}"/>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32969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B52AC24C-63EE-4A45-A617-AA903C8E3CA5}"/>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1. Impacted As-planned Analysis</a:t>
            </a:r>
          </a:p>
        </p:txBody>
      </p:sp>
      <p:cxnSp>
        <p:nvCxnSpPr>
          <p:cNvPr id="3" name="Time axis - Grid - Secondary">
            <a:extLst>
              <a:ext uri="{FF2B5EF4-FFF2-40B4-BE49-F238E27FC236}">
                <a16:creationId xmlns="" xmlns:a16="http://schemas.microsoft.com/office/drawing/2014/main" id="{6730A7C7-1EFA-4452-BA45-31B282EF9555}"/>
              </a:ext>
            </a:extLst>
          </p:cNvPr>
          <p:cNvCxnSpPr/>
          <p:nvPr/>
        </p:nvCxnSpPr>
        <p:spPr>
          <a:xfrm flipH="1">
            <a:off x="7609463" y="1937815"/>
            <a:ext cx="0" cy="378569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 name="Time axis - Grid - Primary">
            <a:extLst>
              <a:ext uri="{FF2B5EF4-FFF2-40B4-BE49-F238E27FC236}">
                <a16:creationId xmlns="" xmlns:a16="http://schemas.microsoft.com/office/drawing/2014/main" id="{39D2FBB3-D6B7-44A2-B1EE-ACB2400FACCC}"/>
              </a:ext>
            </a:extLst>
          </p:cNvPr>
          <p:cNvCxnSpPr/>
          <p:nvPr/>
        </p:nvCxnSpPr>
        <p:spPr>
          <a:xfrm flipH="1">
            <a:off x="7609463" y="1937815"/>
            <a:ext cx="0" cy="3785697"/>
          </a:xfrm>
          <a:prstGeom prst="line">
            <a:avLst/>
          </a:prstGeom>
        </p:spPr>
        <p:style>
          <a:lnRef idx="1">
            <a:schemeClr val="dk1"/>
          </a:lnRef>
          <a:fillRef idx="0">
            <a:schemeClr val="dk1"/>
          </a:fillRef>
          <a:effectRef idx="0">
            <a:schemeClr val="dk1"/>
          </a:effectRef>
          <a:fontRef idx="minor">
            <a:schemeClr val="tx1"/>
          </a:fontRef>
        </p:style>
      </p:cxnSp>
      <p:cxnSp>
        <p:nvCxnSpPr>
          <p:cNvPr id="5" name="Time axis - Grid - Secondary">
            <a:extLst>
              <a:ext uri="{FF2B5EF4-FFF2-40B4-BE49-F238E27FC236}">
                <a16:creationId xmlns="" xmlns:a16="http://schemas.microsoft.com/office/drawing/2014/main" id="{CF5AB9A1-94FB-407C-893F-29C6A22F869D}"/>
              </a:ext>
            </a:extLst>
          </p:cNvPr>
          <p:cNvCxnSpPr/>
          <p:nvPr/>
        </p:nvCxnSpPr>
        <p:spPr>
          <a:xfrm flipH="1">
            <a:off x="6610260" y="1937815"/>
            <a:ext cx="0" cy="378569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 name="Time axis - Grid - Secondary">
            <a:extLst>
              <a:ext uri="{FF2B5EF4-FFF2-40B4-BE49-F238E27FC236}">
                <a16:creationId xmlns="" xmlns:a16="http://schemas.microsoft.com/office/drawing/2014/main" id="{849C169C-FB9C-4A5C-B6A8-C87EA92E17C2}"/>
              </a:ext>
            </a:extLst>
          </p:cNvPr>
          <p:cNvCxnSpPr/>
          <p:nvPr/>
        </p:nvCxnSpPr>
        <p:spPr>
          <a:xfrm flipH="1">
            <a:off x="5643290" y="1937815"/>
            <a:ext cx="0" cy="378569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Secondary">
            <a:extLst>
              <a:ext uri="{FF2B5EF4-FFF2-40B4-BE49-F238E27FC236}">
                <a16:creationId xmlns="" xmlns:a16="http://schemas.microsoft.com/office/drawing/2014/main" id="{0F771D65-997E-4C0A-A5E5-371801F6091C}"/>
              </a:ext>
            </a:extLst>
          </p:cNvPr>
          <p:cNvCxnSpPr/>
          <p:nvPr/>
        </p:nvCxnSpPr>
        <p:spPr>
          <a:xfrm flipH="1">
            <a:off x="4644087" y="1937815"/>
            <a:ext cx="0" cy="378569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14C765E5-43A0-407F-8BE3-AB4BA73E4B32}"/>
              </a:ext>
            </a:extLst>
          </p:cNvPr>
          <p:cNvCxnSpPr/>
          <p:nvPr/>
        </p:nvCxnSpPr>
        <p:spPr>
          <a:xfrm flipH="1">
            <a:off x="3644885" y="1937815"/>
            <a:ext cx="0" cy="378569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DE8F6277-1CE0-4AC8-BCAF-4004164CB1BF}"/>
              </a:ext>
            </a:extLst>
          </p:cNvPr>
          <p:cNvCxnSpPr/>
          <p:nvPr/>
        </p:nvCxnSpPr>
        <p:spPr>
          <a:xfrm flipH="1">
            <a:off x="2677915" y="1937815"/>
            <a:ext cx="0" cy="378569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Time axis - Label - Secondary">
            <a:extLst>
              <a:ext uri="{FF2B5EF4-FFF2-40B4-BE49-F238E27FC236}">
                <a16:creationId xmlns="" xmlns:a16="http://schemas.microsoft.com/office/drawing/2014/main" id="{89F47484-9A30-4E43-9278-47F68829E0F8}"/>
              </a:ext>
            </a:extLst>
          </p:cNvPr>
          <p:cNvSpPr/>
          <p:nvPr/>
        </p:nvSpPr>
        <p:spPr>
          <a:xfrm>
            <a:off x="1678712" y="1823443"/>
            <a:ext cx="999203" cy="114371"/>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1" name="Time axis - Label - Secondary">
            <a:extLst>
              <a:ext uri="{FF2B5EF4-FFF2-40B4-BE49-F238E27FC236}">
                <a16:creationId xmlns="" xmlns:a16="http://schemas.microsoft.com/office/drawing/2014/main" id="{C65C7A69-9305-4214-897C-8AC00FA0CB73}"/>
              </a:ext>
            </a:extLst>
          </p:cNvPr>
          <p:cNvSpPr/>
          <p:nvPr/>
        </p:nvSpPr>
        <p:spPr>
          <a:xfrm>
            <a:off x="2677915" y="1823443"/>
            <a:ext cx="966971" cy="114371"/>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2" name="Time axis - Label - Secondary">
            <a:extLst>
              <a:ext uri="{FF2B5EF4-FFF2-40B4-BE49-F238E27FC236}">
                <a16:creationId xmlns="" xmlns:a16="http://schemas.microsoft.com/office/drawing/2014/main" id="{071F3B2F-F819-46DE-9DD2-D0DD66F6E294}"/>
              </a:ext>
            </a:extLst>
          </p:cNvPr>
          <p:cNvSpPr/>
          <p:nvPr/>
        </p:nvSpPr>
        <p:spPr>
          <a:xfrm>
            <a:off x="3644884" y="1823443"/>
            <a:ext cx="999203" cy="114371"/>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3" name="Time axis - Label - Secondary">
            <a:extLst>
              <a:ext uri="{FF2B5EF4-FFF2-40B4-BE49-F238E27FC236}">
                <a16:creationId xmlns="" xmlns:a16="http://schemas.microsoft.com/office/drawing/2014/main" id="{8FF11243-3CED-44F4-ADE8-9C64765CBB3B}"/>
              </a:ext>
            </a:extLst>
          </p:cNvPr>
          <p:cNvSpPr/>
          <p:nvPr/>
        </p:nvSpPr>
        <p:spPr>
          <a:xfrm>
            <a:off x="4644087" y="1823443"/>
            <a:ext cx="999203" cy="114371"/>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4" name="Time axis - Label - Secondary">
            <a:extLst>
              <a:ext uri="{FF2B5EF4-FFF2-40B4-BE49-F238E27FC236}">
                <a16:creationId xmlns="" xmlns:a16="http://schemas.microsoft.com/office/drawing/2014/main" id="{A7665E38-BC23-4198-8D4F-2741826A137F}"/>
              </a:ext>
            </a:extLst>
          </p:cNvPr>
          <p:cNvSpPr/>
          <p:nvPr/>
        </p:nvSpPr>
        <p:spPr>
          <a:xfrm>
            <a:off x="5643290" y="1823443"/>
            <a:ext cx="966971" cy="114371"/>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5" name="Time axis - Label - Primary">
            <a:extLst>
              <a:ext uri="{FF2B5EF4-FFF2-40B4-BE49-F238E27FC236}">
                <a16:creationId xmlns="" xmlns:a16="http://schemas.microsoft.com/office/drawing/2014/main" id="{DA68FCB5-5C69-48E0-A29D-65CD87C6421A}"/>
              </a:ext>
            </a:extLst>
          </p:cNvPr>
          <p:cNvSpPr/>
          <p:nvPr/>
        </p:nvSpPr>
        <p:spPr>
          <a:xfrm>
            <a:off x="1678713" y="1709072"/>
            <a:ext cx="5930750" cy="114371"/>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6" name="Time axis - Label - Secondary">
            <a:extLst>
              <a:ext uri="{FF2B5EF4-FFF2-40B4-BE49-F238E27FC236}">
                <a16:creationId xmlns="" xmlns:a16="http://schemas.microsoft.com/office/drawing/2014/main" id="{0C359E4A-7B75-467B-A13F-3CEAB8EBE5F0}"/>
              </a:ext>
            </a:extLst>
          </p:cNvPr>
          <p:cNvSpPr/>
          <p:nvPr/>
        </p:nvSpPr>
        <p:spPr>
          <a:xfrm>
            <a:off x="6610260" y="1823443"/>
            <a:ext cx="999203" cy="114371"/>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17" name="Overall Frame">
            <a:extLst>
              <a:ext uri="{FF2B5EF4-FFF2-40B4-BE49-F238E27FC236}">
                <a16:creationId xmlns="" xmlns:a16="http://schemas.microsoft.com/office/drawing/2014/main" id="{9F58FD13-1B66-4FBA-ADC8-E05F0CA7C298}"/>
              </a:ext>
            </a:extLst>
          </p:cNvPr>
          <p:cNvSpPr/>
          <p:nvPr/>
        </p:nvSpPr>
        <p:spPr>
          <a:xfrm>
            <a:off x="1678713" y="1937815"/>
            <a:ext cx="5930750" cy="378569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18" name="As-Planned">
            <a:extLst>
              <a:ext uri="{FF2B5EF4-FFF2-40B4-BE49-F238E27FC236}">
                <a16:creationId xmlns="" xmlns:a16="http://schemas.microsoft.com/office/drawing/2014/main" id="{380636D1-CBFF-46C7-9677-8C9E63977866}"/>
              </a:ext>
            </a:extLst>
          </p:cNvPr>
          <p:cNvSpPr/>
          <p:nvPr/>
        </p:nvSpPr>
        <p:spPr>
          <a:xfrm>
            <a:off x="2677915" y="2067844"/>
            <a:ext cx="966971" cy="91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19" name="As-Planned">
            <a:extLst>
              <a:ext uri="{FF2B5EF4-FFF2-40B4-BE49-F238E27FC236}">
                <a16:creationId xmlns="" xmlns:a16="http://schemas.microsoft.com/office/drawing/2014/main" id="{EEB6333A-14CC-4B17-86CA-B12E6F456C1A}"/>
              </a:ext>
            </a:extLst>
          </p:cNvPr>
          <p:cNvSpPr/>
          <p:nvPr/>
        </p:nvSpPr>
        <p:spPr>
          <a:xfrm>
            <a:off x="3644885" y="2359052"/>
            <a:ext cx="1482688" cy="91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0" name="As-Planned">
            <a:extLst>
              <a:ext uri="{FF2B5EF4-FFF2-40B4-BE49-F238E27FC236}">
                <a16:creationId xmlns="" xmlns:a16="http://schemas.microsoft.com/office/drawing/2014/main" id="{AB196559-D96D-42F9-85A7-E9603F0E57C1}"/>
              </a:ext>
            </a:extLst>
          </p:cNvPr>
          <p:cNvSpPr/>
          <p:nvPr/>
        </p:nvSpPr>
        <p:spPr>
          <a:xfrm>
            <a:off x="2677915" y="2650259"/>
            <a:ext cx="483485" cy="91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1" name="As-Planned">
            <a:extLst>
              <a:ext uri="{FF2B5EF4-FFF2-40B4-BE49-F238E27FC236}">
                <a16:creationId xmlns="" xmlns:a16="http://schemas.microsoft.com/office/drawing/2014/main" id="{A99CA453-BE0C-40F4-B90B-FD5979DCD165}"/>
              </a:ext>
            </a:extLst>
          </p:cNvPr>
          <p:cNvSpPr/>
          <p:nvPr/>
        </p:nvSpPr>
        <p:spPr>
          <a:xfrm>
            <a:off x="3161401" y="2941466"/>
            <a:ext cx="1966172" cy="91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2" name="Milestone">
            <a:extLst>
              <a:ext uri="{FF2B5EF4-FFF2-40B4-BE49-F238E27FC236}">
                <a16:creationId xmlns="" xmlns:a16="http://schemas.microsoft.com/office/drawing/2014/main" id="{D60988DC-B218-4407-9C52-D961D2C5737E}"/>
              </a:ext>
            </a:extLst>
          </p:cNvPr>
          <p:cNvSpPr/>
          <p:nvPr/>
        </p:nvSpPr>
        <p:spPr>
          <a:xfrm>
            <a:off x="5051424" y="3209800"/>
            <a:ext cx="155731" cy="137246"/>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 15 August</a:t>
            </a:r>
          </a:p>
        </p:txBody>
      </p:sp>
      <p:sp>
        <p:nvSpPr>
          <p:cNvPr id="24" name="As-Planned">
            <a:extLst>
              <a:ext uri="{FF2B5EF4-FFF2-40B4-BE49-F238E27FC236}">
                <a16:creationId xmlns="" xmlns:a16="http://schemas.microsoft.com/office/drawing/2014/main" id="{0F187BF2-E352-4489-9F6A-B98A121C2D6C}"/>
              </a:ext>
            </a:extLst>
          </p:cNvPr>
          <p:cNvSpPr/>
          <p:nvPr/>
        </p:nvSpPr>
        <p:spPr>
          <a:xfrm>
            <a:off x="2677915" y="3889775"/>
            <a:ext cx="966971" cy="91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5" name="As-Planned">
            <a:extLst>
              <a:ext uri="{FF2B5EF4-FFF2-40B4-BE49-F238E27FC236}">
                <a16:creationId xmlns="" xmlns:a16="http://schemas.microsoft.com/office/drawing/2014/main" id="{DB907D37-E336-4C45-BE10-4B1CCF40D6E8}"/>
              </a:ext>
            </a:extLst>
          </p:cNvPr>
          <p:cNvSpPr/>
          <p:nvPr/>
        </p:nvSpPr>
        <p:spPr>
          <a:xfrm>
            <a:off x="3644885" y="4180983"/>
            <a:ext cx="1482688" cy="91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6" name="As-Planned">
            <a:extLst>
              <a:ext uri="{FF2B5EF4-FFF2-40B4-BE49-F238E27FC236}">
                <a16:creationId xmlns="" xmlns:a16="http://schemas.microsoft.com/office/drawing/2014/main" id="{359CB03B-8B82-4614-BDFE-DADB44F339CE}"/>
              </a:ext>
            </a:extLst>
          </p:cNvPr>
          <p:cNvSpPr/>
          <p:nvPr/>
        </p:nvSpPr>
        <p:spPr>
          <a:xfrm>
            <a:off x="2677915" y="4472190"/>
            <a:ext cx="483485" cy="91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7" name="Custom1">
            <a:extLst>
              <a:ext uri="{FF2B5EF4-FFF2-40B4-BE49-F238E27FC236}">
                <a16:creationId xmlns="" xmlns:a16="http://schemas.microsoft.com/office/drawing/2014/main" id="{ADED13EF-E87E-4AA2-AAE2-FF3C4E3F7AA3}"/>
              </a:ext>
            </a:extLst>
          </p:cNvPr>
          <p:cNvSpPr/>
          <p:nvPr/>
        </p:nvSpPr>
        <p:spPr>
          <a:xfrm>
            <a:off x="3161400" y="4471562"/>
            <a:ext cx="1514920" cy="91497"/>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71090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 Event</a:t>
            </a:r>
          </a:p>
        </p:txBody>
      </p:sp>
      <p:sp>
        <p:nvSpPr>
          <p:cNvPr id="28" name="As-Planned">
            <a:extLst>
              <a:ext uri="{FF2B5EF4-FFF2-40B4-BE49-F238E27FC236}">
                <a16:creationId xmlns="" xmlns:a16="http://schemas.microsoft.com/office/drawing/2014/main" id="{A78D50CA-1266-48C9-A6A1-B6F6617C4F5C}"/>
              </a:ext>
            </a:extLst>
          </p:cNvPr>
          <p:cNvSpPr/>
          <p:nvPr/>
        </p:nvSpPr>
        <p:spPr>
          <a:xfrm>
            <a:off x="4676320" y="4762770"/>
            <a:ext cx="1966172" cy="91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9" name="Milestone">
            <a:extLst>
              <a:ext uri="{FF2B5EF4-FFF2-40B4-BE49-F238E27FC236}">
                <a16:creationId xmlns="" xmlns:a16="http://schemas.microsoft.com/office/drawing/2014/main" id="{F791829D-A670-46D2-A4D0-69F582D033D7}"/>
              </a:ext>
            </a:extLst>
          </p:cNvPr>
          <p:cNvSpPr/>
          <p:nvPr/>
        </p:nvSpPr>
        <p:spPr>
          <a:xfrm>
            <a:off x="6566344" y="5031103"/>
            <a:ext cx="155731" cy="137246"/>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cxnSp>
        <p:nvCxnSpPr>
          <p:cNvPr id="56" name="Straight Connector 55">
            <a:extLst>
              <a:ext uri="{FF2B5EF4-FFF2-40B4-BE49-F238E27FC236}">
                <a16:creationId xmlns="" xmlns:a16="http://schemas.microsoft.com/office/drawing/2014/main" id="{5F28CF1F-EE41-4362-ABF8-D145D21AE610}"/>
              </a:ext>
            </a:extLst>
          </p:cNvPr>
          <p:cNvCxnSpPr>
            <a:cxnSpLocks/>
          </p:cNvCxnSpPr>
          <p:nvPr/>
        </p:nvCxnSpPr>
        <p:spPr>
          <a:xfrm>
            <a:off x="1679400" y="3796715"/>
            <a:ext cx="5931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 xmlns:a16="http://schemas.microsoft.com/office/drawing/2014/main" id="{FCEB1148-2BC2-445C-90E1-C24DCFFE5BE2}"/>
              </a:ext>
            </a:extLst>
          </p:cNvPr>
          <p:cNvCxnSpPr>
            <a:cxnSpLocks/>
            <a:stCxn id="18" idx="3"/>
            <a:endCxn id="19" idx="1"/>
          </p:cNvCxnSpPr>
          <p:nvPr/>
        </p:nvCxnSpPr>
        <p:spPr>
          <a:xfrm flipH="1">
            <a:off x="3644885" y="2113593"/>
            <a:ext cx="1" cy="291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 xmlns:a16="http://schemas.microsoft.com/office/drawing/2014/main" id="{DCE8D3B0-2BED-4CA7-9D08-040D516E6AB5}"/>
              </a:ext>
            </a:extLst>
          </p:cNvPr>
          <p:cNvCxnSpPr>
            <a:cxnSpLocks/>
            <a:stCxn id="24" idx="3"/>
            <a:endCxn id="25" idx="1"/>
          </p:cNvCxnSpPr>
          <p:nvPr/>
        </p:nvCxnSpPr>
        <p:spPr>
          <a:xfrm flipH="1">
            <a:off x="3644885" y="3935524"/>
            <a:ext cx="1" cy="291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D637A873-8DBD-4500-97F0-5030774C42DD}"/>
              </a:ext>
            </a:extLst>
          </p:cNvPr>
          <p:cNvCxnSpPr>
            <a:cxnSpLocks/>
            <a:stCxn id="21" idx="3"/>
            <a:endCxn id="22" idx="0"/>
          </p:cNvCxnSpPr>
          <p:nvPr/>
        </p:nvCxnSpPr>
        <p:spPr>
          <a:xfrm>
            <a:off x="5127573" y="2987215"/>
            <a:ext cx="1717" cy="222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 xmlns:a16="http://schemas.microsoft.com/office/drawing/2014/main" id="{AEFE92E5-EFC3-4F3B-B136-3FF20FDBFDF5}"/>
              </a:ext>
            </a:extLst>
          </p:cNvPr>
          <p:cNvCxnSpPr>
            <a:cxnSpLocks/>
            <a:stCxn id="20" idx="3"/>
            <a:endCxn id="21" idx="1"/>
          </p:cNvCxnSpPr>
          <p:nvPr/>
        </p:nvCxnSpPr>
        <p:spPr>
          <a:xfrm>
            <a:off x="3161400" y="2696007"/>
            <a:ext cx="0" cy="291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 xmlns:a16="http://schemas.microsoft.com/office/drawing/2014/main" id="{35164361-15B5-4AE2-953A-3F46909853E6}"/>
              </a:ext>
            </a:extLst>
          </p:cNvPr>
          <p:cNvCxnSpPr>
            <a:cxnSpLocks/>
            <a:stCxn id="28" idx="3"/>
            <a:endCxn id="29" idx="0"/>
          </p:cNvCxnSpPr>
          <p:nvPr/>
        </p:nvCxnSpPr>
        <p:spPr>
          <a:xfrm>
            <a:off x="6642492" y="4808519"/>
            <a:ext cx="1718" cy="222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 xmlns:a16="http://schemas.microsoft.com/office/drawing/2014/main" id="{53F80D7E-2807-42FC-A73E-A73EF364532C}"/>
              </a:ext>
            </a:extLst>
          </p:cNvPr>
          <p:cNvCxnSpPr>
            <a:cxnSpLocks/>
            <a:stCxn id="27" idx="3"/>
            <a:endCxn id="28" idx="1"/>
          </p:cNvCxnSpPr>
          <p:nvPr/>
        </p:nvCxnSpPr>
        <p:spPr>
          <a:xfrm>
            <a:off x="4676320" y="4517311"/>
            <a:ext cx="0" cy="291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80">
            <a:extLst>
              <a:ext uri="{FF2B5EF4-FFF2-40B4-BE49-F238E27FC236}">
                <a16:creationId xmlns="" xmlns:a16="http://schemas.microsoft.com/office/drawing/2014/main" id="{CA4B0A75-CE2C-4293-9D8F-6E5FABE28B32}"/>
              </a:ext>
            </a:extLst>
          </p:cNvPr>
          <p:cNvCxnSpPr>
            <a:cxnSpLocks/>
            <a:stCxn id="25" idx="3"/>
            <a:endCxn id="29" idx="0"/>
          </p:cNvCxnSpPr>
          <p:nvPr/>
        </p:nvCxnSpPr>
        <p:spPr>
          <a:xfrm>
            <a:off x="5127573" y="4226732"/>
            <a:ext cx="1516637" cy="804372"/>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 xmlns:a16="http://schemas.microsoft.com/office/drawing/2014/main" id="{5B2A3121-F16F-496A-9B8A-DA43C6D8EEEA}"/>
              </a:ext>
            </a:extLst>
          </p:cNvPr>
          <p:cNvCxnSpPr>
            <a:cxnSpLocks/>
            <a:stCxn id="19" idx="3"/>
            <a:endCxn id="22" idx="0"/>
          </p:cNvCxnSpPr>
          <p:nvPr/>
        </p:nvCxnSpPr>
        <p:spPr>
          <a:xfrm>
            <a:off x="5127573" y="2404800"/>
            <a:ext cx="1717" cy="805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ular Callout 124">
            <a:extLst>
              <a:ext uri="{FF2B5EF4-FFF2-40B4-BE49-F238E27FC236}">
                <a16:creationId xmlns="" xmlns:a16="http://schemas.microsoft.com/office/drawing/2014/main" id="{4981B449-778C-495C-B5B4-B2A8DF2BF4BF}"/>
              </a:ext>
            </a:extLst>
          </p:cNvPr>
          <p:cNvSpPr/>
          <p:nvPr/>
        </p:nvSpPr>
        <p:spPr>
          <a:xfrm>
            <a:off x="2027795" y="4814222"/>
            <a:ext cx="1878657" cy="323165"/>
          </a:xfrm>
          <a:prstGeom prst="wedgeRectCallout">
            <a:avLst>
              <a:gd name="adj1" fmla="val 45787"/>
              <a:gd name="adj2" fmla="val -1265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b="1" u="sng" dirty="0">
                <a:solidFill>
                  <a:schemeClr val="tx1"/>
                </a:solidFill>
              </a:rPr>
              <a:t>Delay Event</a:t>
            </a:r>
            <a:r>
              <a:rPr lang="en-GB" sz="750" dirty="0">
                <a:solidFill>
                  <a:schemeClr val="tx1"/>
                </a:solidFill>
              </a:rPr>
              <a:t> – Remedial works to B2 substructure caused 47 days of delay.</a:t>
            </a:r>
          </a:p>
        </p:txBody>
      </p:sp>
      <p:sp>
        <p:nvSpPr>
          <p:cNvPr id="86" name="Rectangular Callout 51">
            <a:extLst>
              <a:ext uri="{FF2B5EF4-FFF2-40B4-BE49-F238E27FC236}">
                <a16:creationId xmlns="" xmlns:a16="http://schemas.microsoft.com/office/drawing/2014/main" id="{1973EB9E-6303-42C8-A422-5877B8DF274C}"/>
              </a:ext>
            </a:extLst>
          </p:cNvPr>
          <p:cNvSpPr/>
          <p:nvPr/>
        </p:nvSpPr>
        <p:spPr>
          <a:xfrm>
            <a:off x="6559697" y="5368626"/>
            <a:ext cx="1236284" cy="207749"/>
          </a:xfrm>
          <a:prstGeom prst="wedgeRectCallout">
            <a:avLst>
              <a:gd name="adj1" fmla="val -42023"/>
              <a:gd name="adj2" fmla="val -16497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47 days of critical delay</a:t>
            </a:r>
          </a:p>
        </p:txBody>
      </p:sp>
      <p:sp>
        <p:nvSpPr>
          <p:cNvPr id="87" name="TextBox 86">
            <a:extLst>
              <a:ext uri="{FF2B5EF4-FFF2-40B4-BE49-F238E27FC236}">
                <a16:creationId xmlns="" xmlns:a16="http://schemas.microsoft.com/office/drawing/2014/main" id="{40A398AD-8976-4079-9E6D-2F44DEB80332}"/>
              </a:ext>
            </a:extLst>
          </p:cNvPr>
          <p:cNvSpPr txBox="1"/>
          <p:nvPr/>
        </p:nvSpPr>
        <p:spPr>
          <a:xfrm>
            <a:off x="96857" y="2580174"/>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p>
            <a:r>
              <a:rPr lang="en-GB" sz="750" b="1" dirty="0"/>
              <a:t>STEP 1 – Establish Baseline Programme</a:t>
            </a:r>
          </a:p>
        </p:txBody>
      </p:sp>
      <p:sp>
        <p:nvSpPr>
          <p:cNvPr id="88" name="TextBox 87">
            <a:extLst>
              <a:ext uri="{FF2B5EF4-FFF2-40B4-BE49-F238E27FC236}">
                <a16:creationId xmlns="" xmlns:a16="http://schemas.microsoft.com/office/drawing/2014/main" id="{144B2CAC-6D6B-40F0-8397-DA3AA0CBEF2F}"/>
              </a:ext>
            </a:extLst>
          </p:cNvPr>
          <p:cNvSpPr txBox="1"/>
          <p:nvPr/>
        </p:nvSpPr>
        <p:spPr>
          <a:xfrm>
            <a:off x="96857" y="4225822"/>
            <a:ext cx="1485000" cy="438582"/>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2 – Model the impact of the selected delay event and impact the baseline programme</a:t>
            </a:r>
          </a:p>
        </p:txBody>
      </p:sp>
      <p:sp>
        <p:nvSpPr>
          <p:cNvPr id="89" name="TextBox 88">
            <a:extLst>
              <a:ext uri="{FF2B5EF4-FFF2-40B4-BE49-F238E27FC236}">
                <a16:creationId xmlns="" xmlns:a16="http://schemas.microsoft.com/office/drawing/2014/main" id="{10EE3F74-C1A9-4C31-B3E0-0E8571FF6BA3}"/>
              </a:ext>
            </a:extLst>
          </p:cNvPr>
          <p:cNvSpPr txBox="1"/>
          <p:nvPr/>
        </p:nvSpPr>
        <p:spPr>
          <a:xfrm>
            <a:off x="96857" y="5346806"/>
            <a:ext cx="1485000" cy="207749"/>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3 – Measure Delay </a:t>
            </a:r>
          </a:p>
        </p:txBody>
      </p:sp>
      <p:graphicFrame>
        <p:nvGraphicFramePr>
          <p:cNvPr id="91" name="Table 90">
            <a:extLst>
              <a:ext uri="{FF2B5EF4-FFF2-40B4-BE49-F238E27FC236}">
                <a16:creationId xmlns="" xmlns:a16="http://schemas.microsoft.com/office/drawing/2014/main" id="{A511BBE5-D396-4E52-BD31-15EAE106C39A}"/>
              </a:ext>
            </a:extLst>
          </p:cNvPr>
          <p:cNvGraphicFramePr>
            <a:graphicFrameLocks noGrp="1"/>
          </p:cNvGraphicFramePr>
          <p:nvPr>
            <p:extLst/>
          </p:nvPr>
        </p:nvGraphicFramePr>
        <p:xfrm>
          <a:off x="3451647" y="5289157"/>
          <a:ext cx="2784963" cy="393859"/>
        </p:xfrm>
        <a:graphic>
          <a:graphicData uri="http://schemas.openxmlformats.org/drawingml/2006/table">
            <a:tbl>
              <a:tblPr firstRow="1" bandRow="1"/>
              <a:tblGrid>
                <a:gridCol w="928321">
                  <a:extLst>
                    <a:ext uri="{9D8B030D-6E8A-4147-A177-3AD203B41FA5}">
                      <a16:colId xmlns="" xmlns:a16="http://schemas.microsoft.com/office/drawing/2014/main" val="2413631178"/>
                    </a:ext>
                  </a:extLst>
                </a:gridCol>
                <a:gridCol w="928321">
                  <a:extLst>
                    <a:ext uri="{9D8B030D-6E8A-4147-A177-3AD203B41FA5}">
                      <a16:colId xmlns="" xmlns:a16="http://schemas.microsoft.com/office/drawing/2014/main" val="1588345301"/>
                    </a:ext>
                  </a:extLst>
                </a:gridCol>
                <a:gridCol w="928321">
                  <a:extLst>
                    <a:ext uri="{9D8B030D-6E8A-4147-A177-3AD203B41FA5}">
                      <a16:colId xmlns="" xmlns:a16="http://schemas.microsoft.com/office/drawing/2014/main" val="3477137116"/>
                    </a:ext>
                  </a:extLst>
                </a:gridCol>
              </a:tblGrid>
              <a:tr h="242888">
                <a:tc>
                  <a:txBody>
                    <a:bodyPr/>
                    <a:lstStyle/>
                    <a:p>
                      <a:pPr algn="ctr" rtl="0" fontAlgn="ctr"/>
                      <a:r>
                        <a:rPr lang="en-GB" sz="800" b="1" i="0" u="none" strike="noStrike" dirty="0">
                          <a:solidFill>
                            <a:srgbClr val="FFFFFF"/>
                          </a:solidFill>
                          <a:effectLst/>
                          <a:latin typeface="Calibri" panose="020F0502020204030204" pitchFamily="34" charset="0"/>
                        </a:rPr>
                        <a:t>Project Planned Completion Date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Impacted Planned Completion Date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Delays due to the Delay Event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2697027649"/>
                  </a:ext>
                </a:extLst>
              </a:tr>
              <a:tr h="142875">
                <a:tc>
                  <a:txBody>
                    <a:bodyPr/>
                    <a:lstStyle/>
                    <a:p>
                      <a:pPr algn="ctr" rtl="0" fontAlgn="ctr"/>
                      <a:r>
                        <a:rPr lang="en-GB" sz="800" b="0" i="0" u="none" strike="noStrike" dirty="0">
                          <a:solidFill>
                            <a:srgbClr val="000000"/>
                          </a:solidFill>
                          <a:effectLst/>
                          <a:latin typeface="Calibri" panose="020F0502020204030204" pitchFamily="34" charset="0"/>
                        </a:rPr>
                        <a:t>15-Aug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01-Oct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27581909"/>
                  </a:ext>
                </a:extLst>
              </a:tr>
            </a:tbl>
          </a:graphicData>
        </a:graphic>
      </p:graphicFrame>
      <p:cxnSp>
        <p:nvCxnSpPr>
          <p:cNvPr id="92" name="Straight Connector 91">
            <a:extLst>
              <a:ext uri="{FF2B5EF4-FFF2-40B4-BE49-F238E27FC236}">
                <a16:creationId xmlns="" xmlns:a16="http://schemas.microsoft.com/office/drawing/2014/main" id="{CA6500C5-E3BB-4DC8-B268-685C5552835B}"/>
              </a:ext>
            </a:extLst>
          </p:cNvPr>
          <p:cNvCxnSpPr>
            <a:cxnSpLocks/>
          </p:cNvCxnSpPr>
          <p:nvPr/>
        </p:nvCxnSpPr>
        <p:spPr>
          <a:xfrm>
            <a:off x="1678713" y="5211769"/>
            <a:ext cx="5930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 xmlns:a16="http://schemas.microsoft.com/office/drawing/2014/main" id="{8A7E30F0-C081-446C-B91F-92E7B1B90E6A}"/>
              </a:ext>
            </a:extLst>
          </p:cNvPr>
          <p:cNvSpPr txBox="1"/>
          <p:nvPr/>
        </p:nvSpPr>
        <p:spPr>
          <a:xfrm>
            <a:off x="6270211" y="4064598"/>
            <a:ext cx="381836" cy="207749"/>
          </a:xfrm>
          <a:prstGeom prst="rect">
            <a:avLst/>
          </a:prstGeom>
          <a:noFill/>
        </p:spPr>
        <p:txBody>
          <a:bodyPr wrap="none" rtlCol="0">
            <a:spAutoFit/>
          </a:bodyPr>
          <a:lstStyle/>
          <a:p>
            <a:r>
              <a:rPr lang="en-GB" sz="750" dirty="0"/>
              <a:t>Float</a:t>
            </a:r>
          </a:p>
        </p:txBody>
      </p:sp>
      <p:sp>
        <p:nvSpPr>
          <p:cNvPr id="51" name="Rectangle 50">
            <a:extLst>
              <a:ext uri="{FF2B5EF4-FFF2-40B4-BE49-F238E27FC236}">
                <a16:creationId xmlns="" xmlns:a16="http://schemas.microsoft.com/office/drawing/2014/main" id="{93778458-2B23-4FDA-938E-70495A90CFF2}"/>
              </a:ext>
            </a:extLst>
          </p:cNvPr>
          <p:cNvSpPr/>
          <p:nvPr/>
        </p:nvSpPr>
        <p:spPr>
          <a:xfrm>
            <a:off x="1703387" y="3410907"/>
            <a:ext cx="586254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The Baseline programme with the planned sequence for the construction of buildings 1 and 2.  This programme is the best representation of the contractor’s original planned intent.</a:t>
            </a:r>
          </a:p>
        </p:txBody>
      </p:sp>
      <p:sp>
        <p:nvSpPr>
          <p:cNvPr id="53" name="Rectangular Callout 52">
            <a:extLst>
              <a:ext uri="{FF2B5EF4-FFF2-40B4-BE49-F238E27FC236}">
                <a16:creationId xmlns="" xmlns:a16="http://schemas.microsoft.com/office/drawing/2014/main" id="{C382D47B-C59F-417D-BB40-3D2627A4E358}"/>
              </a:ext>
            </a:extLst>
          </p:cNvPr>
          <p:cNvSpPr/>
          <p:nvPr/>
        </p:nvSpPr>
        <p:spPr>
          <a:xfrm>
            <a:off x="5923967" y="1977821"/>
            <a:ext cx="1635176" cy="346249"/>
          </a:xfrm>
          <a:prstGeom prst="wedgeRectCallout">
            <a:avLst>
              <a:gd name="adj1" fmla="val -97991"/>
              <a:gd name="adj2" fmla="val 589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Planned baseline sequence typically shown by </a:t>
            </a:r>
            <a:r>
              <a:rPr lang="en-GB" sz="750" b="1" dirty="0">
                <a:solidFill>
                  <a:srgbClr val="00B050"/>
                </a:solidFill>
              </a:rPr>
              <a:t>GREEN </a:t>
            </a:r>
            <a:r>
              <a:rPr lang="en-GB" sz="750" dirty="0">
                <a:solidFill>
                  <a:schemeClr val="tx1"/>
                </a:solidFill>
              </a:rPr>
              <a:t>bars</a:t>
            </a:r>
            <a:r>
              <a:rPr lang="en-GB" sz="900" dirty="0">
                <a:solidFill>
                  <a:schemeClr val="tx1"/>
                </a:solidFill>
              </a:rPr>
              <a:t>.</a:t>
            </a:r>
          </a:p>
        </p:txBody>
      </p:sp>
      <p:sp>
        <p:nvSpPr>
          <p:cNvPr id="54" name="As-Planned">
            <a:extLst>
              <a:ext uri="{FF2B5EF4-FFF2-40B4-BE49-F238E27FC236}">
                <a16:creationId xmlns="" xmlns:a16="http://schemas.microsoft.com/office/drawing/2014/main" id="{7A6D69CE-F4A3-4BCA-9DEF-A6A1474F01BD}"/>
              </a:ext>
            </a:extLst>
          </p:cNvPr>
          <p:cNvSpPr/>
          <p:nvPr/>
        </p:nvSpPr>
        <p:spPr>
          <a:xfrm>
            <a:off x="3161401" y="4763123"/>
            <a:ext cx="1966172" cy="91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58" name="Milestone">
            <a:extLst>
              <a:ext uri="{FF2B5EF4-FFF2-40B4-BE49-F238E27FC236}">
                <a16:creationId xmlns="" xmlns:a16="http://schemas.microsoft.com/office/drawing/2014/main" id="{C8D934BC-DFEC-40F7-B4C4-66D629F70CB5}"/>
              </a:ext>
            </a:extLst>
          </p:cNvPr>
          <p:cNvSpPr/>
          <p:nvPr/>
        </p:nvSpPr>
        <p:spPr>
          <a:xfrm>
            <a:off x="5051424" y="5031456"/>
            <a:ext cx="155731" cy="137246"/>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 15 August</a:t>
            </a:r>
          </a:p>
        </p:txBody>
      </p:sp>
      <p:cxnSp>
        <p:nvCxnSpPr>
          <p:cNvPr id="62" name="Straight Arrow Connector 61">
            <a:extLst>
              <a:ext uri="{FF2B5EF4-FFF2-40B4-BE49-F238E27FC236}">
                <a16:creationId xmlns="" xmlns:a16="http://schemas.microsoft.com/office/drawing/2014/main" id="{21BC6C87-22C6-4F51-A240-E61327C12A1D}"/>
              </a:ext>
            </a:extLst>
          </p:cNvPr>
          <p:cNvCxnSpPr>
            <a:cxnSpLocks/>
            <a:stCxn id="26" idx="3"/>
            <a:endCxn id="54" idx="1"/>
          </p:cNvCxnSpPr>
          <p:nvPr/>
        </p:nvCxnSpPr>
        <p:spPr>
          <a:xfrm>
            <a:off x="3161400" y="4517938"/>
            <a:ext cx="0" cy="290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 xmlns:a16="http://schemas.microsoft.com/office/drawing/2014/main" id="{F9D4E530-6A98-481B-AE6B-96589CF7E199}"/>
              </a:ext>
            </a:extLst>
          </p:cNvPr>
          <p:cNvCxnSpPr>
            <a:cxnSpLocks/>
            <a:stCxn id="54" idx="3"/>
            <a:endCxn id="58" idx="0"/>
          </p:cNvCxnSpPr>
          <p:nvPr/>
        </p:nvCxnSpPr>
        <p:spPr>
          <a:xfrm>
            <a:off x="5127573" y="4808871"/>
            <a:ext cx="1717" cy="222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 xmlns:a16="http://schemas.microsoft.com/office/drawing/2014/main" id="{920D3358-E01B-40C3-9FE4-22902ECFF2E8}"/>
              </a:ext>
            </a:extLst>
          </p:cNvPr>
          <p:cNvSpPr/>
          <p:nvPr/>
        </p:nvSpPr>
        <p:spPr>
          <a:xfrm>
            <a:off x="0" y="5229906"/>
            <a:ext cx="9144000" cy="52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5" name="Rectangle 54">
            <a:extLst>
              <a:ext uri="{FF2B5EF4-FFF2-40B4-BE49-F238E27FC236}">
                <a16:creationId xmlns="" xmlns:a16="http://schemas.microsoft.com/office/drawing/2014/main" id="{84FE353B-94FE-4877-98FD-E8FBDF8A4C15}"/>
              </a:ext>
            </a:extLst>
          </p:cNvPr>
          <p:cNvSpPr/>
          <p:nvPr/>
        </p:nvSpPr>
        <p:spPr>
          <a:xfrm>
            <a:off x="1" y="3805081"/>
            <a:ext cx="9144000" cy="1435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7" name="TextBox 56">
            <a:extLst>
              <a:ext uri="{FF2B5EF4-FFF2-40B4-BE49-F238E27FC236}">
                <a16:creationId xmlns="" xmlns:a16="http://schemas.microsoft.com/office/drawing/2014/main" id="{04714EB7-9F2A-406A-ADB7-3D8C9F5F1468}"/>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113901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55"/>
                                        </p:tgtEl>
                                      </p:cBhvr>
                                    </p:animEffect>
                                    <p:set>
                                      <p:cBhvr>
                                        <p:cTn id="11" dur="1" fill="hold">
                                          <p:stCondLst>
                                            <p:cond delay="499"/>
                                          </p:stCondLst>
                                        </p:cTn>
                                        <p:tgtEl>
                                          <p:spTgt spid="5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5"/>
                                        </p:tgtEl>
                                        <p:attrNameLst>
                                          <p:attrName>style.visibility</p:attrName>
                                        </p:attrNameLst>
                                      </p:cBhvr>
                                      <p:to>
                                        <p:strVal val="visible"/>
                                      </p:to>
                                    </p:set>
                                  </p:childTnLst>
                                </p:cTn>
                              </p:par>
                              <p:par>
                                <p:cTn id="20" presetID="10" presetClass="exit" presetSubtype="0" fill="hold" grpId="0" nodeType="withEffect">
                                  <p:stCondLst>
                                    <p:cond delay="0"/>
                                  </p:stCondLst>
                                  <p:childTnLst>
                                    <p:animEffect transition="out" filter="fade">
                                      <p:cBhvr>
                                        <p:cTn id="21" dur="500"/>
                                        <p:tgtEl>
                                          <p:spTgt spid="54"/>
                                        </p:tgtEl>
                                      </p:cBhvr>
                                    </p:animEffect>
                                    <p:set>
                                      <p:cBhvr>
                                        <p:cTn id="22" dur="1" fill="hold">
                                          <p:stCondLst>
                                            <p:cond delay="499"/>
                                          </p:stCondLst>
                                        </p:cTn>
                                        <p:tgtEl>
                                          <p:spTgt spid="5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8"/>
                                        </p:tgtEl>
                                      </p:cBhvr>
                                    </p:animEffect>
                                    <p:set>
                                      <p:cBhvr>
                                        <p:cTn id="25" dur="1" fill="hold">
                                          <p:stCondLst>
                                            <p:cond delay="499"/>
                                          </p:stCondLst>
                                        </p:cTn>
                                        <p:tgtEl>
                                          <p:spTgt spid="5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6"/>
                                        </p:tgtEl>
                                      </p:cBhvr>
                                    </p:animEffect>
                                    <p:set>
                                      <p:cBhvr>
                                        <p:cTn id="28" dur="1" fill="hold">
                                          <p:stCondLst>
                                            <p:cond delay="499"/>
                                          </p:stCondLst>
                                        </p:cTn>
                                        <p:tgtEl>
                                          <p:spTgt spid="6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2"/>
                                        </p:tgtEl>
                                      </p:cBhvr>
                                    </p:animEffect>
                                    <p:set>
                                      <p:cBhvr>
                                        <p:cTn id="31" dur="1" fill="hold">
                                          <p:stCondLst>
                                            <p:cond delay="499"/>
                                          </p:stCondLst>
                                        </p:cTn>
                                        <p:tgtEl>
                                          <p:spTgt spid="62"/>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9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93"/>
                                        </p:tgtEl>
                                      </p:cBhvr>
                                    </p:animEffect>
                                    <p:set>
                                      <p:cBhvr>
                                        <p:cTn id="46" dur="1" fill="hold">
                                          <p:stCondLst>
                                            <p:cond delay="499"/>
                                          </p:stCondLst>
                                        </p:cTn>
                                        <p:tgtEl>
                                          <p:spTgt spid="9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85" grpId="0" animBg="1"/>
      <p:bldP spid="86" grpId="0" animBg="1"/>
      <p:bldP spid="94" grpId="0"/>
      <p:bldP spid="53" grpId="0" animBg="1"/>
      <p:bldP spid="54" grpId="0" animBg="1"/>
      <p:bldP spid="58" grpId="0" animBg="1"/>
      <p:bldP spid="93"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DDBA91B-FC52-4ED4-AD08-98DD2299AABC}"/>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2. Time Impact Analysis</a:t>
            </a:r>
          </a:p>
        </p:txBody>
      </p:sp>
      <p:sp>
        <p:nvSpPr>
          <p:cNvPr id="4" name="Content Placeholder 5">
            <a:extLst>
              <a:ext uri="{FF2B5EF4-FFF2-40B4-BE49-F238E27FC236}">
                <a16:creationId xmlns="" xmlns:a16="http://schemas.microsoft.com/office/drawing/2014/main" id="{778418EF-C360-43A8-8C9C-96AC424D0505}"/>
              </a:ext>
            </a:extLst>
          </p:cNvPr>
          <p:cNvSpPr txBox="1">
            <a:spLocks/>
          </p:cNvSpPr>
          <p:nvPr/>
        </p:nvSpPr>
        <p:spPr>
          <a:xfrm>
            <a:off x="191925" y="1593532"/>
            <a:ext cx="8760149" cy="496463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buFont typeface="Arial" panose="020B0604020202020204" pitchFamily="34" charset="0"/>
              <a:buAutoNum type="arabicPeriod"/>
              <a:tabLst>
                <a:tab pos="171450" algn="l"/>
              </a:tabLst>
            </a:pPr>
            <a:r>
              <a:rPr lang="en-GB" sz="1050" b="1" dirty="0">
                <a:latin typeface="Calibri" panose="020F0502020204030204" pitchFamily="34" charset="0"/>
                <a:ea typeface="Times New Roman" panose="02020603050405020304" pitchFamily="18" charset="0"/>
                <a:cs typeface="Times New Roman" panose="02020603050405020304" pitchFamily="18" charset="0"/>
              </a:rPr>
              <a:t>This analysis requires the following information:</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The logic-linked planned programme in its native electronic format produced prior to the effective, or start, date of the delay event being measured.</a:t>
            </a:r>
          </a:p>
          <a:p>
            <a:pPr marL="557213" lvl="1" indent="-214313" algn="just">
              <a:tabLst>
                <a:tab pos="171450" algn="l"/>
              </a:tabLst>
            </a:pPr>
            <a:r>
              <a:rPr lang="en-GB" altLang="en-US" sz="1050" dirty="0">
                <a:latin typeface="Calibri" panose="020F0502020204030204" pitchFamily="34" charset="0"/>
                <a:cs typeface="Times New Roman" panose="02020603050405020304" pitchFamily="18" charset="0"/>
              </a:rPr>
              <a:t>Reliable and consistent progress data, in sufficient detail and at small enough intervals to make the analysis meaningful.</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The anticipated programming impact of the delay event as at the effective, or start, date of delay event being modelled.</a:t>
            </a:r>
            <a:endParaRPr lang="en-GB" altLang="en-US" sz="1050" dirty="0">
              <a:latin typeface="Calibri" panose="020F0502020204030204" pitchFamily="34" charset="0"/>
              <a:cs typeface="Times New Roman" panose="02020603050405020304" pitchFamily="18" charset="0"/>
            </a:endParaRPr>
          </a:p>
          <a:p>
            <a:pPr marL="171450" indent="-171450" algn="just">
              <a:buFont typeface="Arial" panose="020B0604020202020204" pitchFamily="34" charset="0"/>
              <a:buAutoNum type="arabicPeriod" startAt="2"/>
              <a:tabLst>
                <a:tab pos="171450" algn="l"/>
              </a:tabLst>
            </a:pPr>
            <a:r>
              <a:rPr lang="en-GB" sz="1050" b="1" dirty="0">
                <a:latin typeface="Calibri" panose="020F0502020204030204" pitchFamily="34" charset="0"/>
                <a:ea typeface="Times New Roman" panose="02020603050405020304" pitchFamily="18" charset="0"/>
                <a:cs typeface="Times New Roman" panose="02020603050405020304" pitchFamily="18" charset="0"/>
              </a:rPr>
              <a:t>Steps:</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1, note the logic-linked planned programme.</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2, note the planned completion date within the planned programme which immediately precedes the effective, or start, date of the delay event being measured having taken account of progress.</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3, produce a model of the anticipated impact of the delay event being measured (sometimes referred to as a ‘fragnet’).</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4, incorporate the delay event model into the accepted programme and measure any resulting change in the anticipated completion date.  The change in the anticipated completion date is said to be the critical delay caused by the delay event.</a:t>
            </a:r>
          </a:p>
          <a:p>
            <a:pPr marL="171450" indent="-171450" algn="just">
              <a:buFont typeface="Arial" panose="020B0604020202020204" pitchFamily="34" charset="0"/>
              <a:buAutoNum type="arabicPeriod" startAt="2"/>
              <a:tabLst>
                <a:tab pos="171450" algn="l"/>
              </a:tabLst>
            </a:pPr>
            <a:r>
              <a:rPr lang="en-GB" sz="1050" b="1" dirty="0">
                <a:latin typeface="Calibri" panose="020F0502020204030204" pitchFamily="34" charset="0"/>
                <a:cs typeface="Times New Roman" panose="02020603050405020304" pitchFamily="18" charset="0"/>
              </a:rPr>
              <a:t>Reasons to perform this type of analysis:</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The analysis is most reliable if performed immediately after the parties became aware of a delay event but do not yet know the eventual impact of the event.</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This method of analysis is prescribed within the NEC form of construction contracts.</a:t>
            </a:r>
          </a:p>
          <a:p>
            <a:pPr marL="171450" indent="-171450" algn="just">
              <a:buFont typeface="Arial" panose="020B0604020202020204" pitchFamily="34" charset="0"/>
              <a:buAutoNum type="arabicPeriod" startAt="2"/>
              <a:tabLst>
                <a:tab pos="171450" algn="l"/>
              </a:tabLst>
            </a:pPr>
            <a:r>
              <a:rPr lang="en-GB" sz="1050" b="1" dirty="0">
                <a:latin typeface="Calibri" panose="020F0502020204030204" pitchFamily="34" charset="0"/>
                <a:cs typeface="Times New Roman" panose="02020603050405020304" pitchFamily="18" charset="0"/>
              </a:rPr>
              <a:t>Common problems with this type of analysis:</a:t>
            </a:r>
          </a:p>
          <a:p>
            <a:pPr marL="600075" lvl="1" indent="-257175" algn="just">
              <a:tabLst>
                <a:tab pos="171450" algn="l"/>
                <a:tab pos="34290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This analysis relies on a prospective determination of the effect of the modelled delay event which, if performed after the actual effects become known, may be inconsistent with what actually happened.</a:t>
            </a:r>
          </a:p>
          <a:p>
            <a:pPr marL="600075" lvl="1" indent="-257175" algn="just">
              <a:tabLst>
                <a:tab pos="171450" algn="l"/>
                <a:tab pos="34290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This analysis only considers selected delay events and may ignore other more critical delay events (i.e., it is a cause and effect approach).  In this regard time impact analysis favours the party selecting the events to be modelled.</a:t>
            </a:r>
          </a:p>
          <a:p>
            <a:pPr marL="600075" lvl="1" indent="-257175" algn="just">
              <a:tabLst>
                <a:tab pos="171450" algn="l"/>
                <a:tab pos="34290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This analysis requires a reliable fully logic-linked planned programme in its native electronic format which was produced immediately prior to the delay event, which may not be available.</a:t>
            </a:r>
          </a:p>
        </p:txBody>
      </p:sp>
      <p:sp>
        <p:nvSpPr>
          <p:cNvPr id="5" name="TextBox 4">
            <a:extLst>
              <a:ext uri="{FF2B5EF4-FFF2-40B4-BE49-F238E27FC236}">
                <a16:creationId xmlns="" xmlns:a16="http://schemas.microsoft.com/office/drawing/2014/main" id="{24017D0C-AFB2-4EBC-A23C-FA4FABF0298B}"/>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330091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5" name="Connector: Elbow 254">
            <a:extLst>
              <a:ext uri="{FF2B5EF4-FFF2-40B4-BE49-F238E27FC236}">
                <a16:creationId xmlns="" xmlns:a16="http://schemas.microsoft.com/office/drawing/2014/main" id="{8BF01E86-B49F-4C2E-8F60-1A126162CB16}"/>
              </a:ext>
            </a:extLst>
          </p:cNvPr>
          <p:cNvCxnSpPr>
            <a:cxnSpLocks/>
            <a:stCxn id="203" idx="3"/>
            <a:endCxn id="207" idx="0"/>
          </p:cNvCxnSpPr>
          <p:nvPr/>
        </p:nvCxnSpPr>
        <p:spPr>
          <a:xfrm>
            <a:off x="5690635" y="4643826"/>
            <a:ext cx="504845" cy="426410"/>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2. Time Impact Analysis</a:t>
            </a:r>
          </a:p>
        </p:txBody>
      </p:sp>
      <p:cxnSp>
        <p:nvCxnSpPr>
          <p:cNvPr id="131" name="Straight Connector 130">
            <a:extLst>
              <a:ext uri="{FF2B5EF4-FFF2-40B4-BE49-F238E27FC236}">
                <a16:creationId xmlns="" xmlns:a16="http://schemas.microsoft.com/office/drawing/2014/main" id="{02D8496B-C976-4BBC-9F64-E2725760E9B7}"/>
              </a:ext>
            </a:extLst>
          </p:cNvPr>
          <p:cNvCxnSpPr>
            <a:cxnSpLocks/>
          </p:cNvCxnSpPr>
          <p:nvPr/>
        </p:nvCxnSpPr>
        <p:spPr>
          <a:xfrm>
            <a:off x="3110952" y="2836362"/>
            <a:ext cx="0" cy="2786217"/>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1" name="Time axis - Grid - Secondary">
            <a:extLst>
              <a:ext uri="{FF2B5EF4-FFF2-40B4-BE49-F238E27FC236}">
                <a16:creationId xmlns="" xmlns:a16="http://schemas.microsoft.com/office/drawing/2014/main" id="{9FC850BD-F452-406B-B040-21621288FCFB}"/>
              </a:ext>
            </a:extLst>
          </p:cNvPr>
          <p:cNvCxnSpPr>
            <a:cxnSpLocks/>
          </p:cNvCxnSpPr>
          <p:nvPr/>
        </p:nvCxnSpPr>
        <p:spPr>
          <a:xfrm flipH="1">
            <a:off x="7734281" y="1882960"/>
            <a:ext cx="0" cy="373961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2" name="Time axis - Grid - Primary">
            <a:extLst>
              <a:ext uri="{FF2B5EF4-FFF2-40B4-BE49-F238E27FC236}">
                <a16:creationId xmlns="" xmlns:a16="http://schemas.microsoft.com/office/drawing/2014/main" id="{51154EF6-268A-4857-8C9C-AA9B8310E897}"/>
              </a:ext>
            </a:extLst>
          </p:cNvPr>
          <p:cNvCxnSpPr>
            <a:cxnSpLocks/>
          </p:cNvCxnSpPr>
          <p:nvPr/>
        </p:nvCxnSpPr>
        <p:spPr>
          <a:xfrm flipH="1">
            <a:off x="7734281" y="1882960"/>
            <a:ext cx="0" cy="3739619"/>
          </a:xfrm>
          <a:prstGeom prst="line">
            <a:avLst/>
          </a:prstGeom>
        </p:spPr>
        <p:style>
          <a:lnRef idx="1">
            <a:schemeClr val="dk1"/>
          </a:lnRef>
          <a:fillRef idx="0">
            <a:schemeClr val="dk1"/>
          </a:fillRef>
          <a:effectRef idx="0">
            <a:schemeClr val="dk1"/>
          </a:effectRef>
          <a:fontRef idx="minor">
            <a:schemeClr val="tx1"/>
          </a:fontRef>
        </p:style>
      </p:cxnSp>
      <p:cxnSp>
        <p:nvCxnSpPr>
          <p:cNvPr id="173" name="Time axis - Grid - Secondary">
            <a:extLst>
              <a:ext uri="{FF2B5EF4-FFF2-40B4-BE49-F238E27FC236}">
                <a16:creationId xmlns="" xmlns:a16="http://schemas.microsoft.com/office/drawing/2014/main" id="{B6800AE9-D610-4869-9465-5B955247FC1C}"/>
              </a:ext>
            </a:extLst>
          </p:cNvPr>
          <p:cNvCxnSpPr>
            <a:cxnSpLocks/>
          </p:cNvCxnSpPr>
          <p:nvPr/>
        </p:nvCxnSpPr>
        <p:spPr>
          <a:xfrm flipH="1">
            <a:off x="6695708" y="1882960"/>
            <a:ext cx="0" cy="373961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4" name="Time axis - Grid - Secondary">
            <a:extLst>
              <a:ext uri="{FF2B5EF4-FFF2-40B4-BE49-F238E27FC236}">
                <a16:creationId xmlns="" xmlns:a16="http://schemas.microsoft.com/office/drawing/2014/main" id="{6BD9E7EF-82E1-414C-B137-DF0FBFCCDE35}"/>
              </a:ext>
            </a:extLst>
          </p:cNvPr>
          <p:cNvCxnSpPr>
            <a:cxnSpLocks/>
          </p:cNvCxnSpPr>
          <p:nvPr/>
        </p:nvCxnSpPr>
        <p:spPr>
          <a:xfrm flipH="1">
            <a:off x="5690636" y="1882960"/>
            <a:ext cx="0" cy="373961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5" name="Time axis - Grid - Secondary">
            <a:extLst>
              <a:ext uri="{FF2B5EF4-FFF2-40B4-BE49-F238E27FC236}">
                <a16:creationId xmlns="" xmlns:a16="http://schemas.microsoft.com/office/drawing/2014/main" id="{77C4367D-BE1D-45AF-AE31-59E48A936DDD}"/>
              </a:ext>
            </a:extLst>
          </p:cNvPr>
          <p:cNvCxnSpPr>
            <a:cxnSpLocks/>
          </p:cNvCxnSpPr>
          <p:nvPr/>
        </p:nvCxnSpPr>
        <p:spPr>
          <a:xfrm flipH="1">
            <a:off x="4652062" y="1882960"/>
            <a:ext cx="0" cy="373961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6" name="Time axis - Grid - Secondary">
            <a:extLst>
              <a:ext uri="{FF2B5EF4-FFF2-40B4-BE49-F238E27FC236}">
                <a16:creationId xmlns="" xmlns:a16="http://schemas.microsoft.com/office/drawing/2014/main" id="{524AE5C7-3B8B-4364-8506-6D6393A95689}"/>
              </a:ext>
            </a:extLst>
          </p:cNvPr>
          <p:cNvCxnSpPr>
            <a:cxnSpLocks/>
          </p:cNvCxnSpPr>
          <p:nvPr/>
        </p:nvCxnSpPr>
        <p:spPr>
          <a:xfrm flipH="1">
            <a:off x="3613488" y="1882960"/>
            <a:ext cx="0" cy="373961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7" name="Time axis - Grid - Secondary">
            <a:extLst>
              <a:ext uri="{FF2B5EF4-FFF2-40B4-BE49-F238E27FC236}">
                <a16:creationId xmlns="" xmlns:a16="http://schemas.microsoft.com/office/drawing/2014/main" id="{4BB21C3E-7133-42F1-BB48-2C5790101E39}"/>
              </a:ext>
            </a:extLst>
          </p:cNvPr>
          <p:cNvCxnSpPr>
            <a:cxnSpLocks/>
          </p:cNvCxnSpPr>
          <p:nvPr/>
        </p:nvCxnSpPr>
        <p:spPr>
          <a:xfrm flipH="1">
            <a:off x="2608416" y="1882960"/>
            <a:ext cx="0" cy="373961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82" name="Time axis - Label - Secondary">
            <a:extLst>
              <a:ext uri="{FF2B5EF4-FFF2-40B4-BE49-F238E27FC236}">
                <a16:creationId xmlns="" xmlns:a16="http://schemas.microsoft.com/office/drawing/2014/main" id="{AD686F22-66D9-4102-BE43-97F3044A81C8}"/>
              </a:ext>
            </a:extLst>
          </p:cNvPr>
          <p:cNvSpPr/>
          <p:nvPr/>
        </p:nvSpPr>
        <p:spPr>
          <a:xfrm>
            <a:off x="5690636" y="1769981"/>
            <a:ext cx="1005072" cy="112979"/>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cxnSp>
        <p:nvCxnSpPr>
          <p:cNvPr id="126" name="Straight Arrow Connector 125">
            <a:extLst>
              <a:ext uri="{FF2B5EF4-FFF2-40B4-BE49-F238E27FC236}">
                <a16:creationId xmlns="" xmlns:a16="http://schemas.microsoft.com/office/drawing/2014/main" id="{A74AA64C-930B-4669-A677-A13504576B1B}"/>
              </a:ext>
            </a:extLst>
          </p:cNvPr>
          <p:cNvCxnSpPr>
            <a:cxnSpLocks/>
          </p:cNvCxnSpPr>
          <p:nvPr/>
        </p:nvCxnSpPr>
        <p:spPr>
          <a:xfrm>
            <a:off x="5154597" y="2200879"/>
            <a:ext cx="0" cy="4505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Time axis - Label - Secondary">
            <a:extLst>
              <a:ext uri="{FF2B5EF4-FFF2-40B4-BE49-F238E27FC236}">
                <a16:creationId xmlns="" xmlns:a16="http://schemas.microsoft.com/office/drawing/2014/main" id="{A8C1AD7B-CA04-45C9-B0D4-A81F5AB4D732}"/>
              </a:ext>
            </a:extLst>
          </p:cNvPr>
          <p:cNvSpPr/>
          <p:nvPr/>
        </p:nvSpPr>
        <p:spPr>
          <a:xfrm>
            <a:off x="1569843" y="1769981"/>
            <a:ext cx="1038574" cy="112979"/>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79" name="Time axis - Label - Secondary">
            <a:extLst>
              <a:ext uri="{FF2B5EF4-FFF2-40B4-BE49-F238E27FC236}">
                <a16:creationId xmlns="" xmlns:a16="http://schemas.microsoft.com/office/drawing/2014/main" id="{A23606C8-A385-42AF-8B53-AF532B63C8BB}"/>
              </a:ext>
            </a:extLst>
          </p:cNvPr>
          <p:cNvSpPr/>
          <p:nvPr/>
        </p:nvSpPr>
        <p:spPr>
          <a:xfrm>
            <a:off x="2608416" y="1769981"/>
            <a:ext cx="1005072" cy="112979"/>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80" name="Time axis - Label - Secondary">
            <a:extLst>
              <a:ext uri="{FF2B5EF4-FFF2-40B4-BE49-F238E27FC236}">
                <a16:creationId xmlns="" xmlns:a16="http://schemas.microsoft.com/office/drawing/2014/main" id="{417CACD5-F441-49E4-B707-F6064400C058}"/>
              </a:ext>
            </a:extLst>
          </p:cNvPr>
          <p:cNvSpPr/>
          <p:nvPr/>
        </p:nvSpPr>
        <p:spPr>
          <a:xfrm>
            <a:off x="3613488" y="1769981"/>
            <a:ext cx="1038574" cy="112979"/>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81" name="Time axis - Label - Secondary">
            <a:extLst>
              <a:ext uri="{FF2B5EF4-FFF2-40B4-BE49-F238E27FC236}">
                <a16:creationId xmlns="" xmlns:a16="http://schemas.microsoft.com/office/drawing/2014/main" id="{2F9766A5-B8DE-44DE-9649-BC6B6A3B11E5}"/>
              </a:ext>
            </a:extLst>
          </p:cNvPr>
          <p:cNvSpPr/>
          <p:nvPr/>
        </p:nvSpPr>
        <p:spPr>
          <a:xfrm>
            <a:off x="4652062" y="1769981"/>
            <a:ext cx="1038574" cy="112979"/>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83" name="Time axis - Label - Primary">
            <a:extLst>
              <a:ext uri="{FF2B5EF4-FFF2-40B4-BE49-F238E27FC236}">
                <a16:creationId xmlns="" xmlns:a16="http://schemas.microsoft.com/office/drawing/2014/main" id="{347BAA18-01F2-48E8-9493-EF2966D74F21}"/>
              </a:ext>
            </a:extLst>
          </p:cNvPr>
          <p:cNvSpPr/>
          <p:nvPr/>
        </p:nvSpPr>
        <p:spPr>
          <a:xfrm>
            <a:off x="1569842" y="1657002"/>
            <a:ext cx="6164439" cy="112979"/>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84" name="Time axis - Label - Secondary">
            <a:extLst>
              <a:ext uri="{FF2B5EF4-FFF2-40B4-BE49-F238E27FC236}">
                <a16:creationId xmlns="" xmlns:a16="http://schemas.microsoft.com/office/drawing/2014/main" id="{C0318461-655D-4178-8224-946669FF0AC4}"/>
              </a:ext>
            </a:extLst>
          </p:cNvPr>
          <p:cNvSpPr/>
          <p:nvPr/>
        </p:nvSpPr>
        <p:spPr>
          <a:xfrm>
            <a:off x="6695708" y="1769981"/>
            <a:ext cx="1038574" cy="112979"/>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185" name="Overall Frame">
            <a:extLst>
              <a:ext uri="{FF2B5EF4-FFF2-40B4-BE49-F238E27FC236}">
                <a16:creationId xmlns="" xmlns:a16="http://schemas.microsoft.com/office/drawing/2014/main" id="{79762169-8F89-4105-8F27-C786E819A148}"/>
              </a:ext>
            </a:extLst>
          </p:cNvPr>
          <p:cNvSpPr/>
          <p:nvPr/>
        </p:nvSpPr>
        <p:spPr>
          <a:xfrm>
            <a:off x="1569842" y="1882960"/>
            <a:ext cx="6164439" cy="373961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186" name="As-Planned">
            <a:extLst>
              <a:ext uri="{FF2B5EF4-FFF2-40B4-BE49-F238E27FC236}">
                <a16:creationId xmlns="" xmlns:a16="http://schemas.microsoft.com/office/drawing/2014/main" id="{8EDE6111-6CF2-4EAC-941D-C58709651F85}"/>
              </a:ext>
            </a:extLst>
          </p:cNvPr>
          <p:cNvSpPr/>
          <p:nvPr/>
        </p:nvSpPr>
        <p:spPr>
          <a:xfrm>
            <a:off x="2608416" y="2000361"/>
            <a:ext cx="1005072" cy="9038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187" name="As-Planned">
            <a:extLst>
              <a:ext uri="{FF2B5EF4-FFF2-40B4-BE49-F238E27FC236}">
                <a16:creationId xmlns="" xmlns:a16="http://schemas.microsoft.com/office/drawing/2014/main" id="{5F4A452F-2086-4EAD-BFD9-1F26740C27A6}"/>
              </a:ext>
            </a:extLst>
          </p:cNvPr>
          <p:cNvSpPr/>
          <p:nvPr/>
        </p:nvSpPr>
        <p:spPr>
          <a:xfrm>
            <a:off x="3613488" y="2162953"/>
            <a:ext cx="1541110" cy="9038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188" name="As-Planned">
            <a:extLst>
              <a:ext uri="{FF2B5EF4-FFF2-40B4-BE49-F238E27FC236}">
                <a16:creationId xmlns="" xmlns:a16="http://schemas.microsoft.com/office/drawing/2014/main" id="{FAC81FA3-93C6-4F9B-A3A1-413C90566F57}"/>
              </a:ext>
            </a:extLst>
          </p:cNvPr>
          <p:cNvSpPr/>
          <p:nvPr/>
        </p:nvSpPr>
        <p:spPr>
          <a:xfrm>
            <a:off x="2608416" y="2325546"/>
            <a:ext cx="502536" cy="9038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189" name="As-Planned">
            <a:extLst>
              <a:ext uri="{FF2B5EF4-FFF2-40B4-BE49-F238E27FC236}">
                <a16:creationId xmlns="" xmlns:a16="http://schemas.microsoft.com/office/drawing/2014/main" id="{00566FA5-1729-4063-A20E-292AB2A2F020}"/>
              </a:ext>
            </a:extLst>
          </p:cNvPr>
          <p:cNvSpPr/>
          <p:nvPr/>
        </p:nvSpPr>
        <p:spPr>
          <a:xfrm>
            <a:off x="3110952" y="2488138"/>
            <a:ext cx="2043646" cy="9038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190" name="Milestone">
            <a:extLst>
              <a:ext uri="{FF2B5EF4-FFF2-40B4-BE49-F238E27FC236}">
                <a16:creationId xmlns="" xmlns:a16="http://schemas.microsoft.com/office/drawing/2014/main" id="{0684544E-2351-4277-9E47-F36185E3691C}"/>
              </a:ext>
            </a:extLst>
          </p:cNvPr>
          <p:cNvSpPr/>
          <p:nvPr/>
        </p:nvSpPr>
        <p:spPr>
          <a:xfrm>
            <a:off x="5078263" y="2628134"/>
            <a:ext cx="161867" cy="135575"/>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sp>
        <p:nvSpPr>
          <p:cNvPr id="192" name="Custom1">
            <a:extLst>
              <a:ext uri="{FF2B5EF4-FFF2-40B4-BE49-F238E27FC236}">
                <a16:creationId xmlns="" xmlns:a16="http://schemas.microsoft.com/office/drawing/2014/main" id="{B27EB08E-AF7F-4045-8CD2-6D9184E40371}"/>
              </a:ext>
            </a:extLst>
          </p:cNvPr>
          <p:cNvSpPr/>
          <p:nvPr/>
        </p:nvSpPr>
        <p:spPr>
          <a:xfrm>
            <a:off x="2608416" y="2975914"/>
            <a:ext cx="502536" cy="90383"/>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193" name="As-Planned">
            <a:extLst>
              <a:ext uri="{FF2B5EF4-FFF2-40B4-BE49-F238E27FC236}">
                <a16:creationId xmlns="" xmlns:a16="http://schemas.microsoft.com/office/drawing/2014/main" id="{5F645159-3A3C-4479-B7D6-DB48B39B2715}"/>
              </a:ext>
            </a:extLst>
          </p:cNvPr>
          <p:cNvSpPr/>
          <p:nvPr/>
        </p:nvSpPr>
        <p:spPr>
          <a:xfrm>
            <a:off x="3110952" y="2976751"/>
            <a:ext cx="1005072" cy="9038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194" name="As-Planned">
            <a:extLst>
              <a:ext uri="{FF2B5EF4-FFF2-40B4-BE49-F238E27FC236}">
                <a16:creationId xmlns="" xmlns:a16="http://schemas.microsoft.com/office/drawing/2014/main" id="{C298D630-77F2-47A7-A62A-5AE458055612}"/>
              </a:ext>
            </a:extLst>
          </p:cNvPr>
          <p:cNvSpPr/>
          <p:nvPr/>
        </p:nvSpPr>
        <p:spPr>
          <a:xfrm>
            <a:off x="4116024" y="3135302"/>
            <a:ext cx="1574612" cy="9038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71090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195" name="As-Built">
            <a:extLst>
              <a:ext uri="{FF2B5EF4-FFF2-40B4-BE49-F238E27FC236}">
                <a16:creationId xmlns="" xmlns:a16="http://schemas.microsoft.com/office/drawing/2014/main" id="{A1A27A63-B75B-4BC5-9214-628E5CFC6B23}"/>
              </a:ext>
            </a:extLst>
          </p:cNvPr>
          <p:cNvSpPr/>
          <p:nvPr/>
        </p:nvSpPr>
        <p:spPr>
          <a:xfrm>
            <a:off x="2608416" y="3297895"/>
            <a:ext cx="502536" cy="9038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196" name="As-Planned">
            <a:extLst>
              <a:ext uri="{FF2B5EF4-FFF2-40B4-BE49-F238E27FC236}">
                <a16:creationId xmlns="" xmlns:a16="http://schemas.microsoft.com/office/drawing/2014/main" id="{BADCB3AC-78CA-43DD-8B00-9A0FEA373231}"/>
              </a:ext>
            </a:extLst>
          </p:cNvPr>
          <p:cNvSpPr/>
          <p:nvPr/>
        </p:nvSpPr>
        <p:spPr>
          <a:xfrm>
            <a:off x="3110952" y="3460486"/>
            <a:ext cx="2043646" cy="9038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197" name="Milestone">
            <a:extLst>
              <a:ext uri="{FF2B5EF4-FFF2-40B4-BE49-F238E27FC236}">
                <a16:creationId xmlns="" xmlns:a16="http://schemas.microsoft.com/office/drawing/2014/main" id="{C4FBFFFE-C428-49A4-9D81-6C4CADE798CD}"/>
              </a:ext>
            </a:extLst>
          </p:cNvPr>
          <p:cNvSpPr/>
          <p:nvPr/>
        </p:nvSpPr>
        <p:spPr>
          <a:xfrm>
            <a:off x="5612311" y="3600483"/>
            <a:ext cx="161867" cy="135575"/>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sp>
        <p:nvSpPr>
          <p:cNvPr id="199" name="Custom1">
            <a:extLst>
              <a:ext uri="{FF2B5EF4-FFF2-40B4-BE49-F238E27FC236}">
                <a16:creationId xmlns="" xmlns:a16="http://schemas.microsoft.com/office/drawing/2014/main" id="{21B3F34C-C5D0-4275-9D7F-767DFD4F8CFB}"/>
              </a:ext>
            </a:extLst>
          </p:cNvPr>
          <p:cNvSpPr/>
          <p:nvPr/>
        </p:nvSpPr>
        <p:spPr>
          <a:xfrm>
            <a:off x="3110952" y="3993480"/>
            <a:ext cx="1005072" cy="90383"/>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 Event</a:t>
            </a:r>
          </a:p>
        </p:txBody>
      </p:sp>
      <p:sp>
        <p:nvSpPr>
          <p:cNvPr id="201" name="Custom1">
            <a:extLst>
              <a:ext uri="{FF2B5EF4-FFF2-40B4-BE49-F238E27FC236}">
                <a16:creationId xmlns="" xmlns:a16="http://schemas.microsoft.com/office/drawing/2014/main" id="{3E93B64D-F721-40E1-BECE-0AEEF60F1D74}"/>
              </a:ext>
            </a:extLst>
          </p:cNvPr>
          <p:cNvSpPr/>
          <p:nvPr/>
        </p:nvSpPr>
        <p:spPr>
          <a:xfrm>
            <a:off x="2608416" y="4439242"/>
            <a:ext cx="502536" cy="90383"/>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202" name="As-Planned">
            <a:extLst>
              <a:ext uri="{FF2B5EF4-FFF2-40B4-BE49-F238E27FC236}">
                <a16:creationId xmlns="" xmlns:a16="http://schemas.microsoft.com/office/drawing/2014/main" id="{72902FE8-72BB-430C-BC97-8BFB39B181A4}"/>
              </a:ext>
            </a:extLst>
          </p:cNvPr>
          <p:cNvSpPr/>
          <p:nvPr/>
        </p:nvSpPr>
        <p:spPr>
          <a:xfrm>
            <a:off x="3110952" y="4440151"/>
            <a:ext cx="1005072" cy="9038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03" name="As-Planned">
            <a:extLst>
              <a:ext uri="{FF2B5EF4-FFF2-40B4-BE49-F238E27FC236}">
                <a16:creationId xmlns="" xmlns:a16="http://schemas.microsoft.com/office/drawing/2014/main" id="{A468BEDD-6AFD-4639-8576-33DD0EC7BE6E}"/>
              </a:ext>
            </a:extLst>
          </p:cNvPr>
          <p:cNvSpPr/>
          <p:nvPr/>
        </p:nvSpPr>
        <p:spPr>
          <a:xfrm>
            <a:off x="4116024" y="4598635"/>
            <a:ext cx="1574612" cy="9038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71090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04" name="As-Built">
            <a:extLst>
              <a:ext uri="{FF2B5EF4-FFF2-40B4-BE49-F238E27FC236}">
                <a16:creationId xmlns="" xmlns:a16="http://schemas.microsoft.com/office/drawing/2014/main" id="{ACA103C1-9153-4644-A043-5D674D07C153}"/>
              </a:ext>
            </a:extLst>
          </p:cNvPr>
          <p:cNvSpPr/>
          <p:nvPr/>
        </p:nvSpPr>
        <p:spPr>
          <a:xfrm>
            <a:off x="2608416" y="4768763"/>
            <a:ext cx="502536" cy="9038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05" name="Custom1">
            <a:extLst>
              <a:ext uri="{FF2B5EF4-FFF2-40B4-BE49-F238E27FC236}">
                <a16:creationId xmlns="" xmlns:a16="http://schemas.microsoft.com/office/drawing/2014/main" id="{94B3372E-DE3D-464E-8412-EAB8B208C3AA}"/>
              </a:ext>
            </a:extLst>
          </p:cNvPr>
          <p:cNvSpPr/>
          <p:nvPr/>
        </p:nvSpPr>
        <p:spPr>
          <a:xfrm>
            <a:off x="3110952" y="4767647"/>
            <a:ext cx="1005072" cy="90383"/>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06" name="As-Planned">
            <a:extLst>
              <a:ext uri="{FF2B5EF4-FFF2-40B4-BE49-F238E27FC236}">
                <a16:creationId xmlns="" xmlns:a16="http://schemas.microsoft.com/office/drawing/2014/main" id="{9BEDC12B-4A66-450B-96B5-98887A16B56F}"/>
              </a:ext>
            </a:extLst>
          </p:cNvPr>
          <p:cNvSpPr/>
          <p:nvPr/>
        </p:nvSpPr>
        <p:spPr>
          <a:xfrm>
            <a:off x="4116024" y="4930240"/>
            <a:ext cx="2077148" cy="9038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1385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07" name="Milestone">
            <a:extLst>
              <a:ext uri="{FF2B5EF4-FFF2-40B4-BE49-F238E27FC236}">
                <a16:creationId xmlns="" xmlns:a16="http://schemas.microsoft.com/office/drawing/2014/main" id="{B07D94EA-DC0E-4B3A-B1D3-CDC614AF3662}"/>
              </a:ext>
            </a:extLst>
          </p:cNvPr>
          <p:cNvSpPr/>
          <p:nvPr/>
        </p:nvSpPr>
        <p:spPr>
          <a:xfrm>
            <a:off x="6114547" y="5070236"/>
            <a:ext cx="161867" cy="135575"/>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cxnSp>
        <p:nvCxnSpPr>
          <p:cNvPr id="211" name="Straight Connector 210">
            <a:extLst>
              <a:ext uri="{FF2B5EF4-FFF2-40B4-BE49-F238E27FC236}">
                <a16:creationId xmlns="" xmlns:a16="http://schemas.microsoft.com/office/drawing/2014/main" id="{9637F080-1E81-4D5D-AE2E-0E3619AC7EF6}"/>
              </a:ext>
            </a:extLst>
          </p:cNvPr>
          <p:cNvCxnSpPr>
            <a:cxnSpLocks/>
          </p:cNvCxnSpPr>
          <p:nvPr/>
        </p:nvCxnSpPr>
        <p:spPr>
          <a:xfrm flipV="1">
            <a:off x="1569842" y="2836362"/>
            <a:ext cx="61644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 xmlns:a16="http://schemas.microsoft.com/office/drawing/2014/main" id="{4306F371-2197-4C73-A7CD-640BABF98963}"/>
              </a:ext>
            </a:extLst>
          </p:cNvPr>
          <p:cNvCxnSpPr>
            <a:cxnSpLocks/>
          </p:cNvCxnSpPr>
          <p:nvPr/>
        </p:nvCxnSpPr>
        <p:spPr>
          <a:xfrm flipV="1">
            <a:off x="1569842" y="3828636"/>
            <a:ext cx="61644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 xmlns:a16="http://schemas.microsoft.com/office/drawing/2014/main" id="{081D86AC-BC31-4ECC-A12E-5EEE675D3691}"/>
              </a:ext>
            </a:extLst>
          </p:cNvPr>
          <p:cNvCxnSpPr>
            <a:cxnSpLocks/>
          </p:cNvCxnSpPr>
          <p:nvPr/>
        </p:nvCxnSpPr>
        <p:spPr>
          <a:xfrm flipV="1">
            <a:off x="1569842" y="4288556"/>
            <a:ext cx="61644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 xmlns:a16="http://schemas.microsoft.com/office/drawing/2014/main" id="{DEBD1A4A-A3FF-419F-8B85-5ABDD93916E9}"/>
              </a:ext>
            </a:extLst>
          </p:cNvPr>
          <p:cNvCxnSpPr>
            <a:cxnSpLocks/>
            <a:stCxn id="194" idx="3"/>
            <a:endCxn id="197" idx="0"/>
          </p:cNvCxnSpPr>
          <p:nvPr/>
        </p:nvCxnSpPr>
        <p:spPr>
          <a:xfrm>
            <a:off x="5690636" y="3180494"/>
            <a:ext cx="2609" cy="4199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 xmlns:a16="http://schemas.microsoft.com/office/drawing/2014/main" id="{FDE3ADC4-D6F9-4FC8-AC18-AC278FC974A6}"/>
              </a:ext>
            </a:extLst>
          </p:cNvPr>
          <p:cNvCxnSpPr>
            <a:cxnSpLocks/>
            <a:stCxn id="206" idx="3"/>
            <a:endCxn id="207" idx="0"/>
          </p:cNvCxnSpPr>
          <p:nvPr/>
        </p:nvCxnSpPr>
        <p:spPr>
          <a:xfrm>
            <a:off x="6193171" y="4975431"/>
            <a:ext cx="2309" cy="94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 xmlns:a16="http://schemas.microsoft.com/office/drawing/2014/main" id="{14F32643-1416-438C-B470-8DC5D46C1088}"/>
              </a:ext>
            </a:extLst>
          </p:cNvPr>
          <p:cNvSpPr txBox="1"/>
          <p:nvPr/>
        </p:nvSpPr>
        <p:spPr>
          <a:xfrm>
            <a:off x="43071" y="3157115"/>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p>
            <a:r>
              <a:rPr lang="en-GB" sz="750" b="1" dirty="0"/>
              <a:t>STEP 2 – Planned Programme Immediately Before Delay Event</a:t>
            </a:r>
          </a:p>
        </p:txBody>
      </p:sp>
      <p:sp>
        <p:nvSpPr>
          <p:cNvPr id="229" name="TextBox 228">
            <a:extLst>
              <a:ext uri="{FF2B5EF4-FFF2-40B4-BE49-F238E27FC236}">
                <a16:creationId xmlns="" xmlns:a16="http://schemas.microsoft.com/office/drawing/2014/main" id="{D0F3D57C-67F0-41A9-B370-A9AAA0FDB0E3}"/>
              </a:ext>
            </a:extLst>
          </p:cNvPr>
          <p:cNvSpPr txBox="1"/>
          <p:nvPr/>
        </p:nvSpPr>
        <p:spPr>
          <a:xfrm>
            <a:off x="43071" y="2124630"/>
            <a:ext cx="1485000" cy="207749"/>
          </a:xfrm>
          <a:prstGeom prst="rect">
            <a:avLst/>
          </a:prstGeom>
          <a:solidFill>
            <a:schemeClr val="accent1">
              <a:lumMod val="20000"/>
              <a:lumOff val="80000"/>
            </a:schemeClr>
          </a:solidFill>
          <a:ln>
            <a:solidFill>
              <a:schemeClr val="tx1"/>
            </a:solidFill>
          </a:ln>
        </p:spPr>
        <p:txBody>
          <a:bodyPr wrap="square" rtlCol="0" anchor="ctr" anchorCtr="0">
            <a:spAutoFit/>
          </a:bodyPr>
          <a:lstStyle/>
          <a:p>
            <a:r>
              <a:rPr lang="en-GB" sz="750" b="1" dirty="0"/>
              <a:t>STEP 1 – Baseline Programme</a:t>
            </a:r>
          </a:p>
        </p:txBody>
      </p:sp>
      <p:sp>
        <p:nvSpPr>
          <p:cNvPr id="230" name="TextBox 229">
            <a:extLst>
              <a:ext uri="{FF2B5EF4-FFF2-40B4-BE49-F238E27FC236}">
                <a16:creationId xmlns="" xmlns:a16="http://schemas.microsoft.com/office/drawing/2014/main" id="{3B371D91-B902-4331-981B-B58B105034C2}"/>
              </a:ext>
            </a:extLst>
          </p:cNvPr>
          <p:cNvSpPr txBox="1"/>
          <p:nvPr/>
        </p:nvSpPr>
        <p:spPr>
          <a:xfrm>
            <a:off x="43071" y="3826340"/>
            <a:ext cx="1485000" cy="438582"/>
          </a:xfrm>
          <a:prstGeom prst="rect">
            <a:avLst/>
          </a:prstGeom>
          <a:solidFill>
            <a:schemeClr val="accent1">
              <a:lumMod val="20000"/>
              <a:lumOff val="80000"/>
            </a:schemeClr>
          </a:solidFill>
          <a:ln>
            <a:solidFill>
              <a:schemeClr val="tx1"/>
            </a:solidFill>
          </a:ln>
        </p:spPr>
        <p:txBody>
          <a:bodyPr wrap="square" rtlCol="0" anchor="ctr" anchorCtr="0">
            <a:spAutoFit/>
          </a:bodyPr>
          <a:lstStyle/>
          <a:p>
            <a:pPr algn="ctr"/>
            <a:r>
              <a:rPr lang="en-GB" sz="750" b="1" dirty="0"/>
              <a:t>STEP 3 – Model Effect of Delay Event (Anticipated 30 days of Remedial Work)</a:t>
            </a:r>
          </a:p>
        </p:txBody>
      </p:sp>
      <p:sp>
        <p:nvSpPr>
          <p:cNvPr id="231" name="TextBox 230">
            <a:extLst>
              <a:ext uri="{FF2B5EF4-FFF2-40B4-BE49-F238E27FC236}">
                <a16:creationId xmlns="" xmlns:a16="http://schemas.microsoft.com/office/drawing/2014/main" id="{F5EC3401-9BB1-4B76-ABFB-3CE1D709C070}"/>
              </a:ext>
            </a:extLst>
          </p:cNvPr>
          <p:cNvSpPr txBox="1"/>
          <p:nvPr/>
        </p:nvSpPr>
        <p:spPr>
          <a:xfrm>
            <a:off x="43071" y="4626073"/>
            <a:ext cx="1485000" cy="553998"/>
          </a:xfrm>
          <a:prstGeom prst="rect">
            <a:avLst/>
          </a:prstGeom>
          <a:solidFill>
            <a:schemeClr val="accent1">
              <a:lumMod val="20000"/>
              <a:lumOff val="80000"/>
            </a:schemeClr>
          </a:solidFill>
          <a:ln>
            <a:solidFill>
              <a:schemeClr val="tx1"/>
            </a:solidFill>
          </a:ln>
        </p:spPr>
        <p:txBody>
          <a:bodyPr wrap="square" rtlCol="0" anchor="ctr" anchorCtr="0">
            <a:spAutoFit/>
          </a:bodyPr>
          <a:lstStyle/>
          <a:p>
            <a:pPr algn="ctr"/>
            <a:r>
              <a:rPr lang="en-GB" sz="750" b="1" dirty="0"/>
              <a:t>STEP 4 – Incorporate Delay Events into Programme Update and Measure Change to Anticipated Completion Date</a:t>
            </a:r>
          </a:p>
        </p:txBody>
      </p:sp>
      <p:sp>
        <p:nvSpPr>
          <p:cNvPr id="247" name="Rectangular Callout 77">
            <a:extLst>
              <a:ext uri="{FF2B5EF4-FFF2-40B4-BE49-F238E27FC236}">
                <a16:creationId xmlns="" xmlns:a16="http://schemas.microsoft.com/office/drawing/2014/main" id="{89EB6715-F0E2-4DAE-9CB8-FCA68E007AA0}"/>
              </a:ext>
            </a:extLst>
          </p:cNvPr>
          <p:cNvSpPr/>
          <p:nvPr/>
        </p:nvSpPr>
        <p:spPr>
          <a:xfrm>
            <a:off x="1588275" y="2862326"/>
            <a:ext cx="937801" cy="438582"/>
          </a:xfrm>
          <a:prstGeom prst="wedgeRectCallout">
            <a:avLst>
              <a:gd name="adj1" fmla="val 107748"/>
              <a:gd name="adj2" fmla="val 460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Start Date of the Delay Event 15 June</a:t>
            </a:r>
          </a:p>
        </p:txBody>
      </p:sp>
      <p:cxnSp>
        <p:nvCxnSpPr>
          <p:cNvPr id="253" name="Connector: Elbow 252">
            <a:extLst>
              <a:ext uri="{FF2B5EF4-FFF2-40B4-BE49-F238E27FC236}">
                <a16:creationId xmlns="" xmlns:a16="http://schemas.microsoft.com/office/drawing/2014/main" id="{76548B8B-4D64-4920-AF31-988177384299}"/>
              </a:ext>
            </a:extLst>
          </p:cNvPr>
          <p:cNvCxnSpPr>
            <a:stCxn id="196" idx="3"/>
            <a:endCxn id="197" idx="1"/>
          </p:cNvCxnSpPr>
          <p:nvPr/>
        </p:nvCxnSpPr>
        <p:spPr>
          <a:xfrm>
            <a:off x="5154598" y="3505678"/>
            <a:ext cx="457713" cy="162593"/>
          </a:xfrm>
          <a:prstGeom prst="bent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6" name="Rectangular Callout 76">
            <a:extLst>
              <a:ext uri="{FF2B5EF4-FFF2-40B4-BE49-F238E27FC236}">
                <a16:creationId xmlns="" xmlns:a16="http://schemas.microsoft.com/office/drawing/2014/main" id="{B2AE4E39-035D-4245-8D67-F92B118BE531}"/>
              </a:ext>
            </a:extLst>
          </p:cNvPr>
          <p:cNvSpPr/>
          <p:nvPr/>
        </p:nvSpPr>
        <p:spPr>
          <a:xfrm>
            <a:off x="3600686" y="5114827"/>
            <a:ext cx="2160219" cy="323165"/>
          </a:xfrm>
          <a:prstGeom prst="wedgeRectCallout">
            <a:avLst>
              <a:gd name="adj1" fmla="val 65394"/>
              <a:gd name="adj2" fmla="val -454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An anticipated 30-day remedial works delay event caused 15 days of critical delay to completion.</a:t>
            </a:r>
          </a:p>
        </p:txBody>
      </p:sp>
      <p:graphicFrame>
        <p:nvGraphicFramePr>
          <p:cNvPr id="5" name="Table 4">
            <a:extLst>
              <a:ext uri="{FF2B5EF4-FFF2-40B4-BE49-F238E27FC236}">
                <a16:creationId xmlns="" xmlns:a16="http://schemas.microsoft.com/office/drawing/2014/main" id="{59312E11-5E43-4DF7-BF30-E6DE9973C16B}"/>
              </a:ext>
            </a:extLst>
          </p:cNvPr>
          <p:cNvGraphicFramePr>
            <a:graphicFrameLocks noGrp="1"/>
          </p:cNvGraphicFramePr>
          <p:nvPr>
            <p:extLst/>
          </p:nvPr>
        </p:nvGraphicFramePr>
        <p:xfrm>
          <a:off x="6837690" y="5200999"/>
          <a:ext cx="2146824" cy="515779"/>
        </p:xfrm>
        <a:graphic>
          <a:graphicData uri="http://schemas.openxmlformats.org/drawingml/2006/table">
            <a:tbl>
              <a:tblPr firstRow="1" bandRow="1"/>
              <a:tblGrid>
                <a:gridCol w="715608">
                  <a:extLst>
                    <a:ext uri="{9D8B030D-6E8A-4147-A177-3AD203B41FA5}">
                      <a16:colId xmlns="" xmlns:a16="http://schemas.microsoft.com/office/drawing/2014/main" val="4130579161"/>
                    </a:ext>
                  </a:extLst>
                </a:gridCol>
                <a:gridCol w="715608">
                  <a:extLst>
                    <a:ext uri="{9D8B030D-6E8A-4147-A177-3AD203B41FA5}">
                      <a16:colId xmlns="" xmlns:a16="http://schemas.microsoft.com/office/drawing/2014/main" val="3090854298"/>
                    </a:ext>
                  </a:extLst>
                </a:gridCol>
                <a:gridCol w="715608">
                  <a:extLst>
                    <a:ext uri="{9D8B030D-6E8A-4147-A177-3AD203B41FA5}">
                      <a16:colId xmlns="" xmlns:a16="http://schemas.microsoft.com/office/drawing/2014/main" val="2545722213"/>
                    </a:ext>
                  </a:extLst>
                </a:gridCol>
              </a:tblGrid>
              <a:tr h="242888">
                <a:tc>
                  <a:txBody>
                    <a:bodyPr/>
                    <a:lstStyle/>
                    <a:p>
                      <a:pPr algn="ctr" rtl="0" fontAlgn="ctr"/>
                      <a:r>
                        <a:rPr lang="en-GB" sz="800" b="1" i="0" u="none" strike="noStrike" dirty="0">
                          <a:solidFill>
                            <a:srgbClr val="FFFFFF"/>
                          </a:solidFill>
                          <a:effectLst/>
                          <a:latin typeface="Calibri" panose="020F0502020204030204" pitchFamily="34" charset="0"/>
                        </a:rPr>
                        <a:t>STEP 2 Completion Date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STEP 4 Completion Date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Delays due to the Delay Event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1603178191"/>
                  </a:ext>
                </a:extLst>
              </a:tr>
              <a:tr h="142875">
                <a:tc>
                  <a:txBody>
                    <a:bodyPr/>
                    <a:lstStyle/>
                    <a:p>
                      <a:pPr algn="ctr" rtl="0" fontAlgn="ctr"/>
                      <a:r>
                        <a:rPr lang="en-GB" sz="800" b="0" i="0" u="none" strike="noStrike" dirty="0">
                          <a:solidFill>
                            <a:srgbClr val="000000"/>
                          </a:solidFill>
                          <a:effectLst/>
                          <a:latin typeface="Calibri" panose="020F0502020204030204" pitchFamily="34" charset="0"/>
                        </a:rPr>
                        <a:t>31-Aug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15-Sep</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60312560"/>
                  </a:ext>
                </a:extLst>
              </a:tr>
            </a:tbl>
          </a:graphicData>
        </a:graphic>
      </p:graphicFrame>
      <p:cxnSp>
        <p:nvCxnSpPr>
          <p:cNvPr id="59" name="Straight Arrow Connector 58">
            <a:extLst>
              <a:ext uri="{FF2B5EF4-FFF2-40B4-BE49-F238E27FC236}">
                <a16:creationId xmlns="" xmlns:a16="http://schemas.microsoft.com/office/drawing/2014/main" id="{187E93D8-8E9A-4323-BB77-5986D5BF473C}"/>
              </a:ext>
            </a:extLst>
          </p:cNvPr>
          <p:cNvCxnSpPr>
            <a:cxnSpLocks/>
            <a:stCxn id="186" idx="3"/>
            <a:endCxn id="187" idx="1"/>
          </p:cNvCxnSpPr>
          <p:nvPr/>
        </p:nvCxnSpPr>
        <p:spPr>
          <a:xfrm>
            <a:off x="3613488" y="2045552"/>
            <a:ext cx="0" cy="162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AF3C84C4-61E2-4B9D-A3B4-67DBADE5E881}"/>
              </a:ext>
            </a:extLst>
          </p:cNvPr>
          <p:cNvCxnSpPr>
            <a:cxnSpLocks/>
            <a:stCxn id="188" idx="3"/>
            <a:endCxn id="189" idx="1"/>
          </p:cNvCxnSpPr>
          <p:nvPr/>
        </p:nvCxnSpPr>
        <p:spPr>
          <a:xfrm>
            <a:off x="3110952" y="2370738"/>
            <a:ext cx="0" cy="162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 xmlns:a16="http://schemas.microsoft.com/office/drawing/2014/main" id="{536064B5-0BA0-4794-8E9A-F436D5364B8E}"/>
              </a:ext>
            </a:extLst>
          </p:cNvPr>
          <p:cNvCxnSpPr>
            <a:cxnSpLocks/>
            <a:stCxn id="193" idx="3"/>
            <a:endCxn id="194" idx="1"/>
          </p:cNvCxnSpPr>
          <p:nvPr/>
        </p:nvCxnSpPr>
        <p:spPr>
          <a:xfrm flipH="1">
            <a:off x="4116024" y="3021942"/>
            <a:ext cx="1" cy="158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 xmlns:a16="http://schemas.microsoft.com/office/drawing/2014/main" id="{A728AAFC-E2DC-4289-924B-D457E302D9C4}"/>
              </a:ext>
            </a:extLst>
          </p:cNvPr>
          <p:cNvCxnSpPr>
            <a:cxnSpLocks/>
            <a:stCxn id="195" idx="3"/>
            <a:endCxn id="196" idx="1"/>
          </p:cNvCxnSpPr>
          <p:nvPr/>
        </p:nvCxnSpPr>
        <p:spPr>
          <a:xfrm>
            <a:off x="3110952" y="3343086"/>
            <a:ext cx="0" cy="162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 xmlns:a16="http://schemas.microsoft.com/office/drawing/2014/main" id="{BF697A14-118F-424A-BDD8-538B23F3A7ED}"/>
              </a:ext>
            </a:extLst>
          </p:cNvPr>
          <p:cNvCxnSpPr>
            <a:cxnSpLocks/>
            <a:stCxn id="202" idx="3"/>
            <a:endCxn id="203" idx="1"/>
          </p:cNvCxnSpPr>
          <p:nvPr/>
        </p:nvCxnSpPr>
        <p:spPr>
          <a:xfrm flipH="1">
            <a:off x="4116024" y="4485342"/>
            <a:ext cx="1" cy="158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 xmlns:a16="http://schemas.microsoft.com/office/drawing/2014/main" id="{1B7886BC-A5A3-403E-A86E-E35F5D3CCF5C}"/>
              </a:ext>
            </a:extLst>
          </p:cNvPr>
          <p:cNvCxnSpPr>
            <a:cxnSpLocks/>
            <a:stCxn id="205" idx="3"/>
            <a:endCxn id="206" idx="1"/>
          </p:cNvCxnSpPr>
          <p:nvPr/>
        </p:nvCxnSpPr>
        <p:spPr>
          <a:xfrm flipH="1">
            <a:off x="4116024" y="4812838"/>
            <a:ext cx="1" cy="162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As-Planned">
            <a:extLst>
              <a:ext uri="{FF2B5EF4-FFF2-40B4-BE49-F238E27FC236}">
                <a16:creationId xmlns="" xmlns:a16="http://schemas.microsoft.com/office/drawing/2014/main" id="{4AA53F60-0EFE-411A-87C4-4A234521C03A}"/>
              </a:ext>
            </a:extLst>
          </p:cNvPr>
          <p:cNvSpPr/>
          <p:nvPr/>
        </p:nvSpPr>
        <p:spPr>
          <a:xfrm>
            <a:off x="3110802" y="4925822"/>
            <a:ext cx="2043646" cy="90383"/>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68" name="Milestone">
            <a:extLst>
              <a:ext uri="{FF2B5EF4-FFF2-40B4-BE49-F238E27FC236}">
                <a16:creationId xmlns="" xmlns:a16="http://schemas.microsoft.com/office/drawing/2014/main" id="{0854F78A-2126-4C1F-8FF4-B193E3B8C08D}"/>
              </a:ext>
            </a:extLst>
          </p:cNvPr>
          <p:cNvSpPr/>
          <p:nvPr/>
        </p:nvSpPr>
        <p:spPr>
          <a:xfrm>
            <a:off x="5612161" y="5065819"/>
            <a:ext cx="161867" cy="135575"/>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cxnSp>
        <p:nvCxnSpPr>
          <p:cNvPr id="70" name="Straight Arrow Connector 69">
            <a:extLst>
              <a:ext uri="{FF2B5EF4-FFF2-40B4-BE49-F238E27FC236}">
                <a16:creationId xmlns="" xmlns:a16="http://schemas.microsoft.com/office/drawing/2014/main" id="{7635CACA-EDF3-4A1A-BC6F-3F5DFECCF0FF}"/>
              </a:ext>
            </a:extLst>
          </p:cNvPr>
          <p:cNvCxnSpPr>
            <a:cxnSpLocks/>
            <a:endCxn id="68" idx="0"/>
          </p:cNvCxnSpPr>
          <p:nvPr/>
        </p:nvCxnSpPr>
        <p:spPr>
          <a:xfrm>
            <a:off x="5690486" y="4645830"/>
            <a:ext cx="2609" cy="4199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 xmlns:a16="http://schemas.microsoft.com/office/drawing/2014/main" id="{D762ECED-7CA4-4EC5-8D90-D7DE79BB6DC3}"/>
              </a:ext>
            </a:extLst>
          </p:cNvPr>
          <p:cNvCxnSpPr>
            <a:stCxn id="67" idx="3"/>
            <a:endCxn id="68" idx="1"/>
          </p:cNvCxnSpPr>
          <p:nvPr/>
        </p:nvCxnSpPr>
        <p:spPr>
          <a:xfrm>
            <a:off x="5154448" y="4971013"/>
            <a:ext cx="457713" cy="162593"/>
          </a:xfrm>
          <a:prstGeom prst="bent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 xmlns:a16="http://schemas.microsoft.com/office/drawing/2014/main" id="{4C2028A5-3654-4C8A-AC9B-DF9235BB34C2}"/>
              </a:ext>
            </a:extLst>
          </p:cNvPr>
          <p:cNvCxnSpPr>
            <a:cxnSpLocks/>
            <a:endCxn id="67" idx="1"/>
          </p:cNvCxnSpPr>
          <p:nvPr/>
        </p:nvCxnSpPr>
        <p:spPr>
          <a:xfrm>
            <a:off x="3110802" y="4808422"/>
            <a:ext cx="0" cy="162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ular Callout 54">
            <a:extLst>
              <a:ext uri="{FF2B5EF4-FFF2-40B4-BE49-F238E27FC236}">
                <a16:creationId xmlns="" xmlns:a16="http://schemas.microsoft.com/office/drawing/2014/main" id="{0E1341E1-4059-4E72-8E23-C2511E6DDB9B}"/>
              </a:ext>
            </a:extLst>
          </p:cNvPr>
          <p:cNvSpPr/>
          <p:nvPr/>
        </p:nvSpPr>
        <p:spPr>
          <a:xfrm>
            <a:off x="1599087" y="3460524"/>
            <a:ext cx="992579" cy="323165"/>
          </a:xfrm>
          <a:prstGeom prst="wedgeRectCallout">
            <a:avLst>
              <a:gd name="adj1" fmla="val 75796"/>
              <a:gd name="adj2" fmla="val -716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sz="750" dirty="0">
                <a:solidFill>
                  <a:schemeClr val="tx1"/>
                </a:solidFill>
              </a:rPr>
              <a:t>As-built sequence typically in </a:t>
            </a:r>
            <a:r>
              <a:rPr lang="en-GB" sz="750" b="1" dirty="0">
                <a:solidFill>
                  <a:srgbClr val="0070C0"/>
                </a:solidFill>
              </a:rPr>
              <a:t>BLUE</a:t>
            </a:r>
            <a:r>
              <a:rPr lang="en-GB" sz="750" dirty="0">
                <a:solidFill>
                  <a:schemeClr val="tx1"/>
                </a:solidFill>
              </a:rPr>
              <a:t>.</a:t>
            </a:r>
          </a:p>
        </p:txBody>
      </p:sp>
      <p:sp>
        <p:nvSpPr>
          <p:cNvPr id="244" name="Rectangle 243">
            <a:extLst>
              <a:ext uri="{FF2B5EF4-FFF2-40B4-BE49-F238E27FC236}">
                <a16:creationId xmlns="" xmlns:a16="http://schemas.microsoft.com/office/drawing/2014/main" id="{70634B60-9ED5-4C17-B09A-B96E58789C8C}"/>
              </a:ext>
            </a:extLst>
          </p:cNvPr>
          <p:cNvSpPr/>
          <p:nvPr/>
        </p:nvSpPr>
        <p:spPr>
          <a:xfrm>
            <a:off x="9435" y="3836895"/>
            <a:ext cx="9131559" cy="454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45" name="Rectangle 244">
            <a:extLst>
              <a:ext uri="{FF2B5EF4-FFF2-40B4-BE49-F238E27FC236}">
                <a16:creationId xmlns="" xmlns:a16="http://schemas.microsoft.com/office/drawing/2014/main" id="{6823FEE8-C2A3-482C-869E-EC234ECA29FA}"/>
              </a:ext>
            </a:extLst>
          </p:cNvPr>
          <p:cNvSpPr/>
          <p:nvPr/>
        </p:nvSpPr>
        <p:spPr>
          <a:xfrm>
            <a:off x="0" y="4296944"/>
            <a:ext cx="9144000" cy="1420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16" name="Rectangle 215">
            <a:extLst>
              <a:ext uri="{FF2B5EF4-FFF2-40B4-BE49-F238E27FC236}">
                <a16:creationId xmlns="" xmlns:a16="http://schemas.microsoft.com/office/drawing/2014/main" id="{06269A71-E876-4002-B862-3EDD9A321104}"/>
              </a:ext>
            </a:extLst>
          </p:cNvPr>
          <p:cNvSpPr/>
          <p:nvPr/>
        </p:nvSpPr>
        <p:spPr>
          <a:xfrm>
            <a:off x="-4290" y="2845477"/>
            <a:ext cx="9144000" cy="1142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4" name="TextBox 73">
            <a:extLst>
              <a:ext uri="{FF2B5EF4-FFF2-40B4-BE49-F238E27FC236}">
                <a16:creationId xmlns="" xmlns:a16="http://schemas.microsoft.com/office/drawing/2014/main" id="{B2D97E70-160F-45CB-A328-8285323C31BA}"/>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144411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6"/>
                                        </p:tgtEl>
                                      </p:cBhvr>
                                    </p:animEffect>
                                    <p:set>
                                      <p:cBhvr>
                                        <p:cTn id="7" dur="1" fill="hold">
                                          <p:stCondLst>
                                            <p:cond delay="499"/>
                                          </p:stCondLst>
                                        </p:cTn>
                                        <p:tgtEl>
                                          <p:spTgt spid="2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44"/>
                                        </p:tgtEl>
                                      </p:cBhvr>
                                    </p:animEffect>
                                    <p:set>
                                      <p:cBhvr>
                                        <p:cTn id="12" dur="1" fill="hold">
                                          <p:stCondLst>
                                            <p:cond delay="499"/>
                                          </p:stCondLst>
                                        </p:cTn>
                                        <p:tgtEl>
                                          <p:spTgt spid="2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45"/>
                                        </p:tgtEl>
                                      </p:cBhvr>
                                    </p:animEffect>
                                    <p:set>
                                      <p:cBhvr>
                                        <p:cTn id="17" dur="1" fill="hold">
                                          <p:stCondLst>
                                            <p:cond delay="499"/>
                                          </p:stCondLst>
                                        </p:cTn>
                                        <p:tgtEl>
                                          <p:spTgt spid="24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7"/>
                                        </p:tgtEl>
                                      </p:cBhvr>
                                    </p:animEffect>
                                    <p:set>
                                      <p:cBhvr>
                                        <p:cTn id="22" dur="1" fill="hold">
                                          <p:stCondLst>
                                            <p:cond delay="499"/>
                                          </p:stCondLst>
                                        </p:cTn>
                                        <p:tgtEl>
                                          <p:spTgt spid="6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8"/>
                                        </p:tgtEl>
                                      </p:cBhvr>
                                    </p:animEffect>
                                    <p:set>
                                      <p:cBhvr>
                                        <p:cTn id="25" dur="1" fill="hold">
                                          <p:stCondLst>
                                            <p:cond delay="499"/>
                                          </p:stCondLst>
                                        </p:cTn>
                                        <p:tgtEl>
                                          <p:spTgt spid="6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1"/>
                                        </p:tgtEl>
                                      </p:cBhvr>
                                    </p:animEffect>
                                    <p:set>
                                      <p:cBhvr>
                                        <p:cTn id="31" dur="1" fill="hold">
                                          <p:stCondLst>
                                            <p:cond delay="499"/>
                                          </p:stCondLst>
                                        </p:cTn>
                                        <p:tgtEl>
                                          <p:spTgt spid="7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73"/>
                                        </p:tgtEl>
                                      </p:cBhvr>
                                    </p:animEffect>
                                    <p:set>
                                      <p:cBhvr>
                                        <p:cTn id="34" dur="1" fill="hold">
                                          <p:stCondLst>
                                            <p:cond delay="499"/>
                                          </p:stCondLst>
                                        </p:cTn>
                                        <p:tgtEl>
                                          <p:spTgt spid="7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56" grpId="0" animBg="1"/>
      <p:bldP spid="67" grpId="0" animBg="1"/>
      <p:bldP spid="68" grpId="0" animBg="1"/>
      <p:bldP spid="244" grpId="0" animBg="1"/>
      <p:bldP spid="245" grpId="0" animBg="1"/>
      <p:bldP spid="2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 xmlns:a16="http://schemas.microsoft.com/office/drawing/2014/main" id="{E48DE4E7-E3CB-47A2-B6A9-5C013A7EF647}"/>
              </a:ext>
            </a:extLst>
          </p:cNvPr>
          <p:cNvSpPr txBox="1">
            <a:spLocks/>
          </p:cNvSpPr>
          <p:nvPr/>
        </p:nvSpPr>
        <p:spPr>
          <a:xfrm>
            <a:off x="171450" y="1667250"/>
            <a:ext cx="8743950" cy="377190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just">
              <a:buFont typeface="Arial" panose="020B0604020202020204" pitchFamily="34" charset="0"/>
              <a:buAutoNum type="arabicPeriod"/>
              <a:tabLst>
                <a:tab pos="171450" algn="l"/>
              </a:tabLst>
            </a:pPr>
            <a:r>
              <a:rPr lang="en-GB" sz="1050" b="1" dirty="0">
                <a:latin typeface="Calibri" panose="020F0502020204030204" pitchFamily="34" charset="0"/>
                <a:ea typeface="Times New Roman" panose="02020603050405020304" pitchFamily="18" charset="0"/>
                <a:cs typeface="Times New Roman" panose="02020603050405020304" pitchFamily="18" charset="0"/>
              </a:rPr>
              <a:t>This analysis requires the following information:</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An electronic version of the baseline programme in its native format;</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A reliable and complete set of weekly or monthly programme updates in their native and electronic format; and</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Sufficient as-built information to explain the causes of critical delay.</a:t>
            </a:r>
          </a:p>
          <a:p>
            <a:pPr marL="257175" indent="-257175" algn="just">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Steps:</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1, note the planned completion date within the baseline programme.</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2, note the critical path and the planned completion date within the first programme update.  If the planned completion date is delayed during the period between the baseline and the first update, then the source of delay is determined by means of an analysis of the available as-built information.</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3, Step 2 is repeated between the first programme update and the second programme update, and is repeated for all subsequent updates until the final as-built programme.</a:t>
            </a:r>
          </a:p>
          <a:p>
            <a:pPr marL="257175" indent="-257175" algn="just">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Reasons to perform this type of analysis:</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This analysis is based on the programme updates which, if reliable, provide the most comprehensive set of planning information.</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Besides the as-planned versus as-built windows method, this is the only other analysis method which enables determination of the contemporaneous critical path, the effect of the delay events retrospectively, and is consistent with the effect and cause approach.</a:t>
            </a:r>
          </a:p>
          <a:p>
            <a:pPr marL="257175" indent="-257175" algn="just">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Common problems with this type of analysis:</a:t>
            </a:r>
          </a:p>
          <a:p>
            <a:pPr marL="557213" lvl="1" indent="-214313" algn="just">
              <a:tabLst>
                <a:tab pos="171450" algn="l"/>
              </a:tabLst>
            </a:pPr>
            <a:r>
              <a:rPr lang="en-GB" sz="1050" dirty="0">
                <a:latin typeface="Calibri" panose="020F0502020204030204" pitchFamily="34" charset="0"/>
                <a:cs typeface="Times New Roman" panose="02020603050405020304" pitchFamily="18" charset="0"/>
              </a:rPr>
              <a:t>This analysis heavily relies on the programme updates, which are often found to be unreliable for a number of reasons.  Contractors will often use programme updates as a commercial tool to artificially establish an entitlement to an extension of time.  The level of care and bi-party review is not always provided for the updates to the same extent as to the baseline programme.</a:t>
            </a:r>
          </a:p>
        </p:txBody>
      </p:sp>
      <p:sp>
        <p:nvSpPr>
          <p:cNvPr id="4" name="TextBox 3">
            <a:extLst>
              <a:ext uri="{FF2B5EF4-FFF2-40B4-BE49-F238E27FC236}">
                <a16:creationId xmlns="" xmlns:a16="http://schemas.microsoft.com/office/drawing/2014/main" id="{EC28DB5B-C002-409C-99D8-C17215DF0104}"/>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3. Time Slice Windows Analysis</a:t>
            </a:r>
          </a:p>
        </p:txBody>
      </p:sp>
      <p:sp>
        <p:nvSpPr>
          <p:cNvPr id="5" name="TextBox 4">
            <a:extLst>
              <a:ext uri="{FF2B5EF4-FFF2-40B4-BE49-F238E27FC236}">
                <a16:creationId xmlns="" xmlns:a16="http://schemas.microsoft.com/office/drawing/2014/main" id="{E4BE3E64-C839-4C7B-B456-B0A3ECF63A82}"/>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361745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678151A-06AA-47E3-8C7A-EB8CB21EAED6}"/>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3. Time Slice Windows Analysis</a:t>
            </a:r>
          </a:p>
        </p:txBody>
      </p:sp>
      <p:grpSp>
        <p:nvGrpSpPr>
          <p:cNvPr id="41" name="Group 40">
            <a:extLst>
              <a:ext uri="{FF2B5EF4-FFF2-40B4-BE49-F238E27FC236}">
                <a16:creationId xmlns="" xmlns:a16="http://schemas.microsoft.com/office/drawing/2014/main" id="{F73CA5C5-5CC5-4ED0-82E3-8FAC19F89B71}"/>
              </a:ext>
            </a:extLst>
          </p:cNvPr>
          <p:cNvGrpSpPr/>
          <p:nvPr/>
        </p:nvGrpSpPr>
        <p:grpSpPr>
          <a:xfrm>
            <a:off x="1563967" y="1667250"/>
            <a:ext cx="6006383" cy="4013209"/>
            <a:chOff x="2090999" y="269999"/>
            <a:chExt cx="8226001" cy="6318001"/>
          </a:xfrm>
        </p:grpSpPr>
        <p:cxnSp>
          <p:nvCxnSpPr>
            <p:cNvPr id="4" name="Time axis - Grid - Secondary">
              <a:extLst>
                <a:ext uri="{FF2B5EF4-FFF2-40B4-BE49-F238E27FC236}">
                  <a16:creationId xmlns="" xmlns:a16="http://schemas.microsoft.com/office/drawing/2014/main" id="{538E9DD2-B985-4941-AD8F-7A60A9590F1B}"/>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 name="Time axis - Grid - Primary">
              <a:extLst>
                <a:ext uri="{FF2B5EF4-FFF2-40B4-BE49-F238E27FC236}">
                  <a16:creationId xmlns="" xmlns:a16="http://schemas.microsoft.com/office/drawing/2014/main" id="{0D86C360-8100-4A53-8562-94D5CC1CCF0A}"/>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6" name="Time axis - Grid - Secondary">
              <a:extLst>
                <a:ext uri="{FF2B5EF4-FFF2-40B4-BE49-F238E27FC236}">
                  <a16:creationId xmlns="" xmlns:a16="http://schemas.microsoft.com/office/drawing/2014/main" id="{1300E5C0-6B6C-478E-9602-0774067FE84B}"/>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Secondary">
              <a:extLst>
                <a:ext uri="{FF2B5EF4-FFF2-40B4-BE49-F238E27FC236}">
                  <a16:creationId xmlns="" xmlns:a16="http://schemas.microsoft.com/office/drawing/2014/main" id="{5781FE7F-8089-464E-8058-D50C424708BE}"/>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D10FAD63-2A87-4D76-9950-425D9DC15F8B}"/>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BBF84CF9-8275-4585-8E6B-57DCCFCC885C}"/>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C78C839C-2E23-4FEC-BDB8-65F5C9E91F87}"/>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Time axis - Label - Secondary">
              <a:extLst>
                <a:ext uri="{FF2B5EF4-FFF2-40B4-BE49-F238E27FC236}">
                  <a16:creationId xmlns="" xmlns:a16="http://schemas.microsoft.com/office/drawing/2014/main" id="{A8A7ADA2-9436-40BD-B9A8-0DEFA789918E}"/>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2" name="Time axis - Label - Secondary">
              <a:extLst>
                <a:ext uri="{FF2B5EF4-FFF2-40B4-BE49-F238E27FC236}">
                  <a16:creationId xmlns="" xmlns:a16="http://schemas.microsoft.com/office/drawing/2014/main" id="{AB7E66FF-CC67-4443-AB50-196B541DD4D4}"/>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3" name="Time axis - Label - Secondary">
              <a:extLst>
                <a:ext uri="{FF2B5EF4-FFF2-40B4-BE49-F238E27FC236}">
                  <a16:creationId xmlns="" xmlns:a16="http://schemas.microsoft.com/office/drawing/2014/main" id="{D03584A8-AEEB-4F7A-B0FC-4575288935EC}"/>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4" name="Time axis - Label - Secondary">
              <a:extLst>
                <a:ext uri="{FF2B5EF4-FFF2-40B4-BE49-F238E27FC236}">
                  <a16:creationId xmlns="" xmlns:a16="http://schemas.microsoft.com/office/drawing/2014/main" id="{07E36AC0-5A52-4BEB-BCFE-EB6959D50F15}"/>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5" name="Time axis - Label - Secondary">
              <a:extLst>
                <a:ext uri="{FF2B5EF4-FFF2-40B4-BE49-F238E27FC236}">
                  <a16:creationId xmlns="" xmlns:a16="http://schemas.microsoft.com/office/drawing/2014/main" id="{C1EA487D-A55D-46FD-9BA9-4C585F722023}"/>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6" name="Time axis - Label - Primary">
              <a:extLst>
                <a:ext uri="{FF2B5EF4-FFF2-40B4-BE49-F238E27FC236}">
                  <a16:creationId xmlns="" xmlns:a16="http://schemas.microsoft.com/office/drawing/2014/main" id="{A5824758-068D-4085-BB2B-0C8E2C11D8A9}"/>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7" name="Time axis - Label - Secondary">
              <a:extLst>
                <a:ext uri="{FF2B5EF4-FFF2-40B4-BE49-F238E27FC236}">
                  <a16:creationId xmlns="" xmlns:a16="http://schemas.microsoft.com/office/drawing/2014/main" id="{7309F4EB-2465-478D-9228-F35C1154B14D}"/>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18" name="Overall Frame">
              <a:extLst>
                <a:ext uri="{FF2B5EF4-FFF2-40B4-BE49-F238E27FC236}">
                  <a16:creationId xmlns="" xmlns:a16="http://schemas.microsoft.com/office/drawing/2014/main" id="{0FD6EC8B-C124-491D-85BB-813D32FDEF47}"/>
                </a:ext>
              </a:extLst>
            </p:cNvPr>
            <p:cNvSpPr/>
            <p:nvPr/>
          </p:nvSpPr>
          <p:spPr>
            <a:xfrm>
              <a:off x="2091000" y="629999"/>
              <a:ext cx="8226000"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19" name="As-Planned">
              <a:extLst>
                <a:ext uri="{FF2B5EF4-FFF2-40B4-BE49-F238E27FC236}">
                  <a16:creationId xmlns="" xmlns:a16="http://schemas.microsoft.com/office/drawing/2014/main" id="{B85B2DF9-6B66-4B27-9F2E-386A1E50155A}"/>
                </a:ext>
              </a:extLst>
            </p:cNvPr>
            <p:cNvSpPr/>
            <p:nvPr/>
          </p:nvSpPr>
          <p:spPr>
            <a:xfrm>
              <a:off x="3476901" y="955199"/>
              <a:ext cx="1341196"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0" name="Critical Path">
              <a:extLst>
                <a:ext uri="{FF2B5EF4-FFF2-40B4-BE49-F238E27FC236}">
                  <a16:creationId xmlns="" xmlns:a16="http://schemas.microsoft.com/office/drawing/2014/main" id="{E276DB0F-3FC2-4C66-8645-C2C24D71B9A6}"/>
                </a:ext>
              </a:extLst>
            </p:cNvPr>
            <p:cNvSpPr/>
            <p:nvPr/>
          </p:nvSpPr>
          <p:spPr>
            <a:xfrm>
              <a:off x="3481664" y="959962"/>
              <a:ext cx="1331671"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1" name="As-Planned">
              <a:extLst>
                <a:ext uri="{FF2B5EF4-FFF2-40B4-BE49-F238E27FC236}">
                  <a16:creationId xmlns="" xmlns:a16="http://schemas.microsoft.com/office/drawing/2014/main" id="{1C9C44C1-321F-45FA-981C-87EE39732702}"/>
                </a:ext>
              </a:extLst>
            </p:cNvPr>
            <p:cNvSpPr/>
            <p:nvPr/>
          </p:nvSpPr>
          <p:spPr>
            <a:xfrm>
              <a:off x="4818097" y="1352399"/>
              <a:ext cx="2056500"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2" name="Critical Path">
              <a:extLst>
                <a:ext uri="{FF2B5EF4-FFF2-40B4-BE49-F238E27FC236}">
                  <a16:creationId xmlns="" xmlns:a16="http://schemas.microsoft.com/office/drawing/2014/main" id="{7474F13D-E1C3-4EA2-8417-82F8C1994162}"/>
                </a:ext>
              </a:extLst>
            </p:cNvPr>
            <p:cNvSpPr/>
            <p:nvPr/>
          </p:nvSpPr>
          <p:spPr>
            <a:xfrm>
              <a:off x="4822860" y="1357162"/>
              <a:ext cx="2046975"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3" name="As-Planned">
              <a:extLst>
                <a:ext uri="{FF2B5EF4-FFF2-40B4-BE49-F238E27FC236}">
                  <a16:creationId xmlns="" xmlns:a16="http://schemas.microsoft.com/office/drawing/2014/main" id="{EFE4179E-92AA-4D3D-9024-BDCE85947DF3}"/>
                </a:ext>
              </a:extLst>
            </p:cNvPr>
            <p:cNvSpPr/>
            <p:nvPr/>
          </p:nvSpPr>
          <p:spPr>
            <a:xfrm>
              <a:off x="3476901" y="1749599"/>
              <a:ext cx="6705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4" name="Critical Path">
              <a:extLst>
                <a:ext uri="{FF2B5EF4-FFF2-40B4-BE49-F238E27FC236}">
                  <a16:creationId xmlns="" xmlns:a16="http://schemas.microsoft.com/office/drawing/2014/main" id="{65A58015-8715-4FE2-A12D-D1BBE27A40B4}"/>
                </a:ext>
              </a:extLst>
            </p:cNvPr>
            <p:cNvSpPr/>
            <p:nvPr/>
          </p:nvSpPr>
          <p:spPr>
            <a:xfrm>
              <a:off x="3481665" y="1754362"/>
              <a:ext cx="661073"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5" name="As-Planned">
              <a:extLst>
                <a:ext uri="{FF2B5EF4-FFF2-40B4-BE49-F238E27FC236}">
                  <a16:creationId xmlns="" xmlns:a16="http://schemas.microsoft.com/office/drawing/2014/main" id="{CEFC0813-19C5-41D4-9C2A-82C1F110B59D}"/>
                </a:ext>
              </a:extLst>
            </p:cNvPr>
            <p:cNvSpPr/>
            <p:nvPr/>
          </p:nvSpPr>
          <p:spPr>
            <a:xfrm>
              <a:off x="4147499" y="2146799"/>
              <a:ext cx="27270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6" name="Critical Path">
              <a:extLst>
                <a:ext uri="{FF2B5EF4-FFF2-40B4-BE49-F238E27FC236}">
                  <a16:creationId xmlns="" xmlns:a16="http://schemas.microsoft.com/office/drawing/2014/main" id="{375A862C-38C7-4993-8AAF-207484D17FA7}"/>
                </a:ext>
              </a:extLst>
            </p:cNvPr>
            <p:cNvSpPr/>
            <p:nvPr/>
          </p:nvSpPr>
          <p:spPr>
            <a:xfrm>
              <a:off x="4152262" y="2151562"/>
              <a:ext cx="2717573"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7" name="Milestone">
              <a:extLst>
                <a:ext uri="{FF2B5EF4-FFF2-40B4-BE49-F238E27FC236}">
                  <a16:creationId xmlns="" xmlns:a16="http://schemas.microsoft.com/office/drawing/2014/main" id="{6DBBEBE0-44B4-49A3-A700-56FCD5812C67}"/>
                </a:ext>
              </a:extLst>
            </p:cNvPr>
            <p:cNvSpPr/>
            <p:nvPr/>
          </p:nvSpPr>
          <p:spPr>
            <a:xfrm>
              <a:off x="6763174" y="2507999"/>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sp>
          <p:nvSpPr>
            <p:cNvPr id="29" name="Custom1">
              <a:extLst>
                <a:ext uri="{FF2B5EF4-FFF2-40B4-BE49-F238E27FC236}">
                  <a16:creationId xmlns="" xmlns:a16="http://schemas.microsoft.com/office/drawing/2014/main" id="{8E0A02CB-750D-408D-86E3-7216B11D52CA}"/>
                </a:ext>
              </a:extLst>
            </p:cNvPr>
            <p:cNvSpPr/>
            <p:nvPr/>
          </p:nvSpPr>
          <p:spPr>
            <a:xfrm>
              <a:off x="3476901" y="3338943"/>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30" name="As-Built">
              <a:extLst>
                <a:ext uri="{FF2B5EF4-FFF2-40B4-BE49-F238E27FC236}">
                  <a16:creationId xmlns="" xmlns:a16="http://schemas.microsoft.com/office/drawing/2014/main" id="{F8F451F1-4130-473E-9CF1-3C79BEA496A4}"/>
                </a:ext>
              </a:extLst>
            </p:cNvPr>
            <p:cNvSpPr/>
            <p:nvPr/>
          </p:nvSpPr>
          <p:spPr>
            <a:xfrm>
              <a:off x="4505151" y="3332218"/>
              <a:ext cx="312946"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971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1" name="Critical Path">
              <a:extLst>
                <a:ext uri="{FF2B5EF4-FFF2-40B4-BE49-F238E27FC236}">
                  <a16:creationId xmlns="" xmlns:a16="http://schemas.microsoft.com/office/drawing/2014/main" id="{7AEAB239-5ECE-47EF-8603-1AA2D410A7D7}"/>
                </a:ext>
              </a:extLst>
            </p:cNvPr>
            <p:cNvSpPr/>
            <p:nvPr/>
          </p:nvSpPr>
          <p:spPr>
            <a:xfrm>
              <a:off x="4509915" y="3336981"/>
              <a:ext cx="303421" cy="54001"/>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2" name="As-Planned">
              <a:extLst>
                <a:ext uri="{FF2B5EF4-FFF2-40B4-BE49-F238E27FC236}">
                  <a16:creationId xmlns="" xmlns:a16="http://schemas.microsoft.com/office/drawing/2014/main" id="{DB906ACD-A1A0-4966-B771-F7D80004ADE4}"/>
                </a:ext>
              </a:extLst>
            </p:cNvPr>
            <p:cNvSpPr/>
            <p:nvPr/>
          </p:nvSpPr>
          <p:spPr>
            <a:xfrm>
              <a:off x="4818097" y="3337900"/>
              <a:ext cx="6705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33" name="Critical Path">
              <a:extLst>
                <a:ext uri="{FF2B5EF4-FFF2-40B4-BE49-F238E27FC236}">
                  <a16:creationId xmlns="" xmlns:a16="http://schemas.microsoft.com/office/drawing/2014/main" id="{76B72234-C01A-4F2F-A73E-66AB726CA52E}"/>
                </a:ext>
              </a:extLst>
            </p:cNvPr>
            <p:cNvSpPr/>
            <p:nvPr/>
          </p:nvSpPr>
          <p:spPr>
            <a:xfrm>
              <a:off x="4822861" y="3342663"/>
              <a:ext cx="661073" cy="54001"/>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4" name="As-Planned">
              <a:extLst>
                <a:ext uri="{FF2B5EF4-FFF2-40B4-BE49-F238E27FC236}">
                  <a16:creationId xmlns="" xmlns:a16="http://schemas.microsoft.com/office/drawing/2014/main" id="{986ECA91-2844-4362-B38E-82FA9D723C7D}"/>
                </a:ext>
              </a:extLst>
            </p:cNvPr>
            <p:cNvSpPr/>
            <p:nvPr/>
          </p:nvSpPr>
          <p:spPr>
            <a:xfrm>
              <a:off x="5488695" y="3735100"/>
              <a:ext cx="2414152"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94561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5" name="Critical Path">
              <a:extLst>
                <a:ext uri="{FF2B5EF4-FFF2-40B4-BE49-F238E27FC236}">
                  <a16:creationId xmlns="" xmlns:a16="http://schemas.microsoft.com/office/drawing/2014/main" id="{8FC9AEBD-765D-44C5-A1A8-E0B26804EFE9}"/>
                </a:ext>
              </a:extLst>
            </p:cNvPr>
            <p:cNvSpPr/>
            <p:nvPr/>
          </p:nvSpPr>
          <p:spPr>
            <a:xfrm>
              <a:off x="5493457" y="3739863"/>
              <a:ext cx="2404627" cy="54001"/>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6" name="As-Built">
              <a:extLst>
                <a:ext uri="{FF2B5EF4-FFF2-40B4-BE49-F238E27FC236}">
                  <a16:creationId xmlns="" xmlns:a16="http://schemas.microsoft.com/office/drawing/2014/main" id="{F9CBB590-0C23-489E-825C-FD0CA9527CF9}"/>
                </a:ext>
              </a:extLst>
            </p:cNvPr>
            <p:cNvSpPr/>
            <p:nvPr/>
          </p:nvSpPr>
          <p:spPr>
            <a:xfrm>
              <a:off x="3476901" y="4138058"/>
              <a:ext cx="6705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7" name="Custom1">
              <a:extLst>
                <a:ext uri="{FF2B5EF4-FFF2-40B4-BE49-F238E27FC236}">
                  <a16:creationId xmlns="" xmlns:a16="http://schemas.microsoft.com/office/drawing/2014/main" id="{461A6DEB-6FAF-46B7-8D59-3F0FBC48415B}"/>
                </a:ext>
              </a:extLst>
            </p:cNvPr>
            <p:cNvSpPr/>
            <p:nvPr/>
          </p:nvSpPr>
          <p:spPr>
            <a:xfrm>
              <a:off x="4147500" y="4137974"/>
              <a:ext cx="670598"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38" name="As-Planned">
              <a:extLst>
                <a:ext uri="{FF2B5EF4-FFF2-40B4-BE49-F238E27FC236}">
                  <a16:creationId xmlns="" xmlns:a16="http://schemas.microsoft.com/office/drawing/2014/main" id="{DE91BC96-2A71-41EB-8FEA-9106DF40E9F5}"/>
                </a:ext>
              </a:extLst>
            </p:cNvPr>
            <p:cNvSpPr/>
            <p:nvPr/>
          </p:nvSpPr>
          <p:spPr>
            <a:xfrm>
              <a:off x="4818097" y="4535175"/>
              <a:ext cx="2816511"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47383"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39" name="Milestone">
              <a:extLst>
                <a:ext uri="{FF2B5EF4-FFF2-40B4-BE49-F238E27FC236}">
                  <a16:creationId xmlns="" xmlns:a16="http://schemas.microsoft.com/office/drawing/2014/main" id="{2267493A-88A4-4D48-909F-E74A74993861}"/>
                </a:ext>
              </a:extLst>
            </p:cNvPr>
            <p:cNvSpPr/>
            <p:nvPr/>
          </p:nvSpPr>
          <p:spPr>
            <a:xfrm>
              <a:off x="7791424" y="4896376"/>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grpSp>
      <p:sp>
        <p:nvSpPr>
          <p:cNvPr id="43" name="Rectangle 42">
            <a:extLst>
              <a:ext uri="{FF2B5EF4-FFF2-40B4-BE49-F238E27FC236}">
                <a16:creationId xmlns="" xmlns:a16="http://schemas.microsoft.com/office/drawing/2014/main" id="{276B7857-8486-4D3D-9BBB-4DBD098C4075}"/>
              </a:ext>
            </a:extLst>
          </p:cNvPr>
          <p:cNvSpPr/>
          <p:nvPr/>
        </p:nvSpPr>
        <p:spPr>
          <a:xfrm>
            <a:off x="1652438" y="4887257"/>
            <a:ext cx="5853677" cy="7848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An analysis of the project’s facts on 1 July: </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Lack of access to Building 1 caused 22 days to the start of the Building 1 works.</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Building 1 was critically driving project completion at the start and end of the window.</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The anticipated project completion date was delayed by 22 days</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The lack of access to Building 1 caused 22 days of critical delay to completion.</a:t>
            </a:r>
          </a:p>
        </p:txBody>
      </p:sp>
      <p:cxnSp>
        <p:nvCxnSpPr>
          <p:cNvPr id="44" name="Straight Connector 43">
            <a:extLst>
              <a:ext uri="{FF2B5EF4-FFF2-40B4-BE49-F238E27FC236}">
                <a16:creationId xmlns="" xmlns:a16="http://schemas.microsoft.com/office/drawing/2014/main" id="{D77FBB0A-AC10-4A95-AC00-E9B96FB4E419}"/>
              </a:ext>
            </a:extLst>
          </p:cNvPr>
          <p:cNvCxnSpPr>
            <a:cxnSpLocks/>
          </p:cNvCxnSpPr>
          <p:nvPr/>
        </p:nvCxnSpPr>
        <p:spPr>
          <a:xfrm>
            <a:off x="1569843" y="3386504"/>
            <a:ext cx="6000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id="{B2E4764F-1637-4293-A3F8-2A872A6115E1}"/>
              </a:ext>
            </a:extLst>
          </p:cNvPr>
          <p:cNvSpPr txBox="1"/>
          <p:nvPr/>
        </p:nvSpPr>
        <p:spPr>
          <a:xfrm>
            <a:off x="54190" y="4093470"/>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2 – Update 1 Planned Completion</a:t>
            </a:r>
          </a:p>
        </p:txBody>
      </p:sp>
      <p:sp>
        <p:nvSpPr>
          <p:cNvPr id="50" name="Rectangular Callout 136">
            <a:extLst>
              <a:ext uri="{FF2B5EF4-FFF2-40B4-BE49-F238E27FC236}">
                <a16:creationId xmlns="" xmlns:a16="http://schemas.microsoft.com/office/drawing/2014/main" id="{F55EEFAD-712A-4605-8925-0E7D7B9C3716}"/>
              </a:ext>
            </a:extLst>
          </p:cNvPr>
          <p:cNvSpPr/>
          <p:nvPr/>
        </p:nvSpPr>
        <p:spPr>
          <a:xfrm>
            <a:off x="6701647" y="4254020"/>
            <a:ext cx="1615316" cy="323165"/>
          </a:xfrm>
          <a:prstGeom prst="wedgeRectCallout">
            <a:avLst>
              <a:gd name="adj1" fmla="val -100485"/>
              <a:gd name="adj2" fmla="val 704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Update 1 – Planned Completion Date 6 September (22 days of delay)</a:t>
            </a:r>
          </a:p>
        </p:txBody>
      </p:sp>
      <p:sp>
        <p:nvSpPr>
          <p:cNvPr id="51" name="TextBox 50">
            <a:extLst>
              <a:ext uri="{FF2B5EF4-FFF2-40B4-BE49-F238E27FC236}">
                <a16:creationId xmlns="" xmlns:a16="http://schemas.microsoft.com/office/drawing/2014/main" id="{B0CC0FFB-5057-4C59-BBD1-B29239A5D90D}"/>
              </a:ext>
            </a:extLst>
          </p:cNvPr>
          <p:cNvSpPr txBox="1"/>
          <p:nvPr/>
        </p:nvSpPr>
        <p:spPr>
          <a:xfrm>
            <a:off x="54190" y="2341775"/>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1 – Baseline Completion Date </a:t>
            </a:r>
          </a:p>
        </p:txBody>
      </p:sp>
      <p:cxnSp>
        <p:nvCxnSpPr>
          <p:cNvPr id="52" name="Straight Connector 51">
            <a:extLst>
              <a:ext uri="{FF2B5EF4-FFF2-40B4-BE49-F238E27FC236}">
                <a16:creationId xmlns="" xmlns:a16="http://schemas.microsoft.com/office/drawing/2014/main" id="{52CE0FD0-9FAE-46D9-9B42-1D44ED19939E}"/>
              </a:ext>
            </a:extLst>
          </p:cNvPr>
          <p:cNvCxnSpPr>
            <a:cxnSpLocks/>
          </p:cNvCxnSpPr>
          <p:nvPr/>
        </p:nvCxnSpPr>
        <p:spPr>
          <a:xfrm>
            <a:off x="2576461" y="1895922"/>
            <a:ext cx="0" cy="15007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7563E8C7-1774-419E-9EE1-C8196A82D3A5}"/>
              </a:ext>
            </a:extLst>
          </p:cNvPr>
          <p:cNvCxnSpPr>
            <a:cxnSpLocks/>
          </p:cNvCxnSpPr>
          <p:nvPr/>
        </p:nvCxnSpPr>
        <p:spPr>
          <a:xfrm>
            <a:off x="3558691" y="3396676"/>
            <a:ext cx="0" cy="150075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054984BD-7047-40E5-8635-A9881FE2C7DB}"/>
              </a:ext>
            </a:extLst>
          </p:cNvPr>
          <p:cNvCxnSpPr>
            <a:cxnSpLocks/>
            <a:stCxn id="19" idx="3"/>
            <a:endCxn id="21" idx="1"/>
          </p:cNvCxnSpPr>
          <p:nvPr/>
        </p:nvCxnSpPr>
        <p:spPr>
          <a:xfrm flipH="1">
            <a:off x="3555213" y="2148226"/>
            <a:ext cx="1" cy="2523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4E864993-9C66-4B90-8C28-5982F817BBDD}"/>
              </a:ext>
            </a:extLst>
          </p:cNvPr>
          <p:cNvCxnSpPr>
            <a:cxnSpLocks/>
            <a:stCxn id="22" idx="3"/>
            <a:endCxn id="27" idx="0"/>
          </p:cNvCxnSpPr>
          <p:nvPr/>
        </p:nvCxnSpPr>
        <p:spPr>
          <a:xfrm>
            <a:off x="5053332" y="2374969"/>
            <a:ext cx="979" cy="713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 xmlns:a16="http://schemas.microsoft.com/office/drawing/2014/main" id="{452AC48F-AFE4-4CE2-9802-0E8C1BBBE524}"/>
              </a:ext>
            </a:extLst>
          </p:cNvPr>
          <p:cNvCxnSpPr>
            <a:cxnSpLocks/>
            <a:stCxn id="24" idx="3"/>
            <a:endCxn id="25" idx="1"/>
          </p:cNvCxnSpPr>
          <p:nvPr/>
        </p:nvCxnSpPr>
        <p:spPr>
          <a:xfrm>
            <a:off x="3062087" y="2627272"/>
            <a:ext cx="3476" cy="277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 xmlns:a16="http://schemas.microsoft.com/office/drawing/2014/main" id="{DB61E2D3-F890-4F6E-97C3-3DB92229A44D}"/>
              </a:ext>
            </a:extLst>
          </p:cNvPr>
          <p:cNvCxnSpPr>
            <a:cxnSpLocks/>
            <a:stCxn id="33" idx="3"/>
            <a:endCxn id="34" idx="1"/>
          </p:cNvCxnSpPr>
          <p:nvPr/>
        </p:nvCxnSpPr>
        <p:spPr>
          <a:xfrm>
            <a:off x="4041388" y="3636165"/>
            <a:ext cx="3476" cy="277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 xmlns:a16="http://schemas.microsoft.com/office/drawing/2014/main" id="{5AE6AEC6-FDD9-4DE9-AECD-25ACE45CAAE4}"/>
              </a:ext>
            </a:extLst>
          </p:cNvPr>
          <p:cNvCxnSpPr>
            <a:cxnSpLocks/>
            <a:stCxn id="37" idx="3"/>
            <a:endCxn id="38" idx="1"/>
          </p:cNvCxnSpPr>
          <p:nvPr/>
        </p:nvCxnSpPr>
        <p:spPr>
          <a:xfrm flipH="1">
            <a:off x="3555213" y="4169932"/>
            <a:ext cx="1" cy="252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 xmlns:a16="http://schemas.microsoft.com/office/drawing/2014/main" id="{3F7986C0-84AA-4CD4-A573-8C16E0CB5F2D}"/>
              </a:ext>
            </a:extLst>
          </p:cNvPr>
          <p:cNvCxnSpPr>
            <a:cxnSpLocks/>
            <a:stCxn id="35" idx="3"/>
            <a:endCxn id="39" idx="0"/>
          </p:cNvCxnSpPr>
          <p:nvPr/>
        </p:nvCxnSpPr>
        <p:spPr>
          <a:xfrm>
            <a:off x="5804128" y="3888467"/>
            <a:ext cx="980" cy="7174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80">
            <a:extLst>
              <a:ext uri="{FF2B5EF4-FFF2-40B4-BE49-F238E27FC236}">
                <a16:creationId xmlns="" xmlns:a16="http://schemas.microsoft.com/office/drawing/2014/main" id="{2C0441DA-786E-4F41-B1A5-54824522FC8F}"/>
              </a:ext>
            </a:extLst>
          </p:cNvPr>
          <p:cNvCxnSpPr>
            <a:cxnSpLocks/>
            <a:stCxn id="38" idx="3"/>
            <a:endCxn id="39" idx="0"/>
          </p:cNvCxnSpPr>
          <p:nvPr/>
        </p:nvCxnSpPr>
        <p:spPr>
          <a:xfrm>
            <a:off x="5611746" y="4422235"/>
            <a:ext cx="193362" cy="183701"/>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Rectangular Callout 55">
            <a:extLst>
              <a:ext uri="{FF2B5EF4-FFF2-40B4-BE49-F238E27FC236}">
                <a16:creationId xmlns="" xmlns:a16="http://schemas.microsoft.com/office/drawing/2014/main" id="{7F96F5A2-E58D-41D4-A32E-D5E7A3D444BC}"/>
              </a:ext>
            </a:extLst>
          </p:cNvPr>
          <p:cNvSpPr/>
          <p:nvPr/>
        </p:nvSpPr>
        <p:spPr>
          <a:xfrm>
            <a:off x="5544109" y="1938994"/>
            <a:ext cx="1136327" cy="323165"/>
          </a:xfrm>
          <a:prstGeom prst="wedgeRectCallout">
            <a:avLst>
              <a:gd name="adj1" fmla="val -118382"/>
              <a:gd name="adj2" fmla="val 813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sz="750" dirty="0">
                <a:solidFill>
                  <a:schemeClr val="tx1"/>
                </a:solidFill>
              </a:rPr>
              <a:t>Critical path typically shown in </a:t>
            </a:r>
            <a:r>
              <a:rPr lang="en-GB" sz="750" b="1" dirty="0">
                <a:solidFill>
                  <a:srgbClr val="FF0000"/>
                </a:solidFill>
              </a:rPr>
              <a:t>RED</a:t>
            </a:r>
            <a:r>
              <a:rPr lang="en-GB" sz="750" dirty="0">
                <a:solidFill>
                  <a:schemeClr val="tx1"/>
                </a:solidFill>
              </a:rPr>
              <a:t>.</a:t>
            </a:r>
          </a:p>
        </p:txBody>
      </p:sp>
      <p:sp>
        <p:nvSpPr>
          <p:cNvPr id="82" name="Rectangle 81">
            <a:extLst>
              <a:ext uri="{FF2B5EF4-FFF2-40B4-BE49-F238E27FC236}">
                <a16:creationId xmlns="" xmlns:a16="http://schemas.microsoft.com/office/drawing/2014/main" id="{27A1B7E5-F323-4A3F-9A24-F0F8D844CEAA}"/>
              </a:ext>
            </a:extLst>
          </p:cNvPr>
          <p:cNvSpPr/>
          <p:nvPr/>
        </p:nvSpPr>
        <p:spPr>
          <a:xfrm>
            <a:off x="13498" y="3392699"/>
            <a:ext cx="9130502" cy="2333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9" name="TextBox 58">
            <a:extLst>
              <a:ext uri="{FF2B5EF4-FFF2-40B4-BE49-F238E27FC236}">
                <a16:creationId xmlns="" xmlns:a16="http://schemas.microsoft.com/office/drawing/2014/main" id="{681A9299-AB09-45AC-93BC-B7799E7036A6}"/>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214102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2"/>
                                        </p:tgtEl>
                                      </p:cBhvr>
                                    </p:animEffect>
                                    <p:set>
                                      <p:cBhvr>
                                        <p:cTn id="7"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89B6B05-6517-4658-ABF0-F3778B20FC41}"/>
              </a:ext>
            </a:extLst>
          </p:cNvPr>
          <p:cNvSpPr txBox="1"/>
          <p:nvPr/>
        </p:nvSpPr>
        <p:spPr>
          <a:xfrm>
            <a:off x="0" y="1019933"/>
            <a:ext cx="9144000" cy="754374"/>
          </a:xfrm>
          <a:prstGeom prst="rect">
            <a:avLst/>
          </a:prstGeom>
          <a:noFill/>
        </p:spPr>
        <p:txBody>
          <a:bodyPr wrap="square" rtlCol="0">
            <a:spAutoFit/>
          </a:bodyPr>
          <a:lstStyle/>
          <a:p>
            <a:pPr algn="ctr">
              <a:lnSpc>
                <a:spcPct val="130000"/>
              </a:lnSpc>
            </a:pPr>
            <a:r>
              <a:rPr lang="en-GB" sz="3600" b="1" dirty="0">
                <a:ea typeface="Helvetica" charset="0"/>
                <a:cs typeface="Helvetica" charset="0"/>
              </a:rPr>
              <a:t>Methods of Delay Analysis</a:t>
            </a:r>
          </a:p>
        </p:txBody>
      </p:sp>
      <p:sp>
        <p:nvSpPr>
          <p:cNvPr id="3" name="TextBox 2">
            <a:extLst>
              <a:ext uri="{FF2B5EF4-FFF2-40B4-BE49-F238E27FC236}">
                <a16:creationId xmlns="" xmlns:a16="http://schemas.microsoft.com/office/drawing/2014/main" id="{8C8948A1-3D28-426D-A2BE-795C7E01C88D}"/>
              </a:ext>
            </a:extLst>
          </p:cNvPr>
          <p:cNvSpPr txBox="1"/>
          <p:nvPr/>
        </p:nvSpPr>
        <p:spPr>
          <a:xfrm>
            <a:off x="0" y="3579867"/>
            <a:ext cx="9144000" cy="1052596"/>
          </a:xfrm>
          <a:prstGeom prst="rect">
            <a:avLst/>
          </a:prstGeom>
          <a:noFill/>
        </p:spPr>
        <p:txBody>
          <a:bodyPr wrap="square" rtlCol="0">
            <a:spAutoFit/>
          </a:bodyPr>
          <a:lstStyle/>
          <a:p>
            <a:pPr algn="ctr">
              <a:lnSpc>
                <a:spcPct val="130000"/>
              </a:lnSpc>
            </a:pPr>
            <a:r>
              <a:rPr lang="en-US" sz="2400" b="1" dirty="0">
                <a:ea typeface="Helvetica" charset="0"/>
                <a:cs typeface="Helvetica" charset="0"/>
              </a:rPr>
              <a:t>Presentation by Blackrock Expert Services</a:t>
            </a:r>
          </a:p>
          <a:p>
            <a:pPr algn="ctr">
              <a:lnSpc>
                <a:spcPct val="130000"/>
              </a:lnSpc>
            </a:pPr>
            <a:r>
              <a:rPr lang="en-US" sz="2400" b="1" dirty="0">
                <a:ea typeface="Helvetica" charset="0"/>
                <a:cs typeface="Helvetica" charset="0"/>
              </a:rPr>
              <a:t>Mahmoud Abdelaal</a:t>
            </a:r>
          </a:p>
        </p:txBody>
      </p:sp>
    </p:spTree>
    <p:extLst>
      <p:ext uri="{BB962C8B-B14F-4D97-AF65-F5344CB8AC3E}">
        <p14:creationId xmlns:p14="http://schemas.microsoft.com/office/powerpoint/2010/main" val="2996222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4CEB777-3863-473A-AC53-B04FDD0FD804}"/>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3. Time Slice Windows Analysis</a:t>
            </a:r>
          </a:p>
        </p:txBody>
      </p:sp>
      <p:grpSp>
        <p:nvGrpSpPr>
          <p:cNvPr id="41" name="Group 40">
            <a:extLst>
              <a:ext uri="{FF2B5EF4-FFF2-40B4-BE49-F238E27FC236}">
                <a16:creationId xmlns="" xmlns:a16="http://schemas.microsoft.com/office/drawing/2014/main" id="{2E873A25-9E29-4CE4-BC7E-85F5C4136A37}"/>
              </a:ext>
            </a:extLst>
          </p:cNvPr>
          <p:cNvGrpSpPr/>
          <p:nvPr/>
        </p:nvGrpSpPr>
        <p:grpSpPr>
          <a:xfrm>
            <a:off x="1563967" y="1667251"/>
            <a:ext cx="6006383" cy="3990600"/>
            <a:chOff x="2090999" y="269999"/>
            <a:chExt cx="8226001" cy="6318001"/>
          </a:xfrm>
        </p:grpSpPr>
        <p:cxnSp>
          <p:nvCxnSpPr>
            <p:cNvPr id="4" name="Time axis - Grid - Secondary">
              <a:extLst>
                <a:ext uri="{FF2B5EF4-FFF2-40B4-BE49-F238E27FC236}">
                  <a16:creationId xmlns="" xmlns:a16="http://schemas.microsoft.com/office/drawing/2014/main" id="{8F6AA12E-60D6-488E-83A9-F945F8D08ADD}"/>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 name="Time axis - Grid - Primary">
              <a:extLst>
                <a:ext uri="{FF2B5EF4-FFF2-40B4-BE49-F238E27FC236}">
                  <a16:creationId xmlns="" xmlns:a16="http://schemas.microsoft.com/office/drawing/2014/main" id="{E00B6542-6750-4A91-989E-7E8A6D12A136}"/>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6" name="Time axis - Grid - Secondary">
              <a:extLst>
                <a:ext uri="{FF2B5EF4-FFF2-40B4-BE49-F238E27FC236}">
                  <a16:creationId xmlns="" xmlns:a16="http://schemas.microsoft.com/office/drawing/2014/main" id="{A19AFE29-8376-456E-A7F9-D4E8CD8085C8}"/>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Secondary">
              <a:extLst>
                <a:ext uri="{FF2B5EF4-FFF2-40B4-BE49-F238E27FC236}">
                  <a16:creationId xmlns="" xmlns:a16="http://schemas.microsoft.com/office/drawing/2014/main" id="{37D13967-0F7B-4C9F-B249-D085360EE745}"/>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975AA5BC-F167-44AE-8D31-1FF641704D47}"/>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A55ED70D-B99E-4614-8BB7-2BFA9981196C}"/>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BC39F2C6-8AE8-4494-9632-005E84C14EAF}"/>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Time axis - Label - Secondary">
              <a:extLst>
                <a:ext uri="{FF2B5EF4-FFF2-40B4-BE49-F238E27FC236}">
                  <a16:creationId xmlns="" xmlns:a16="http://schemas.microsoft.com/office/drawing/2014/main" id="{83FF3DB2-A0CB-493D-8694-FB315C27C69D}"/>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2" name="Time axis - Label - Secondary">
              <a:extLst>
                <a:ext uri="{FF2B5EF4-FFF2-40B4-BE49-F238E27FC236}">
                  <a16:creationId xmlns="" xmlns:a16="http://schemas.microsoft.com/office/drawing/2014/main" id="{B95F1A6D-E800-48B1-BBB0-05C0C315565A}"/>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3" name="Time axis - Label - Secondary">
              <a:extLst>
                <a:ext uri="{FF2B5EF4-FFF2-40B4-BE49-F238E27FC236}">
                  <a16:creationId xmlns="" xmlns:a16="http://schemas.microsoft.com/office/drawing/2014/main" id="{83EABE75-6453-4EAE-9BE1-198D319B4DC0}"/>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4" name="Time axis - Label - Secondary">
              <a:extLst>
                <a:ext uri="{FF2B5EF4-FFF2-40B4-BE49-F238E27FC236}">
                  <a16:creationId xmlns="" xmlns:a16="http://schemas.microsoft.com/office/drawing/2014/main" id="{436A5BEE-EC9D-4E96-8464-50B35DCAD2F7}"/>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5" name="Time axis - Label - Secondary">
              <a:extLst>
                <a:ext uri="{FF2B5EF4-FFF2-40B4-BE49-F238E27FC236}">
                  <a16:creationId xmlns="" xmlns:a16="http://schemas.microsoft.com/office/drawing/2014/main" id="{FB0B4C4E-C628-4F45-8E39-2372E660015A}"/>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6" name="Time axis - Label - Primary">
              <a:extLst>
                <a:ext uri="{FF2B5EF4-FFF2-40B4-BE49-F238E27FC236}">
                  <a16:creationId xmlns="" xmlns:a16="http://schemas.microsoft.com/office/drawing/2014/main" id="{C5F30797-5FAA-4106-9D1F-490A37937D88}"/>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7" name="Time axis - Label - Secondary">
              <a:extLst>
                <a:ext uri="{FF2B5EF4-FFF2-40B4-BE49-F238E27FC236}">
                  <a16:creationId xmlns="" xmlns:a16="http://schemas.microsoft.com/office/drawing/2014/main" id="{B4BDFF7E-634F-4B31-9AD5-600848E9ECF3}"/>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18" name="Overall Frame">
              <a:extLst>
                <a:ext uri="{FF2B5EF4-FFF2-40B4-BE49-F238E27FC236}">
                  <a16:creationId xmlns="" xmlns:a16="http://schemas.microsoft.com/office/drawing/2014/main" id="{1DB05918-3356-44A7-9DCF-B61FD7AC873F}"/>
                </a:ext>
              </a:extLst>
            </p:cNvPr>
            <p:cNvSpPr/>
            <p:nvPr/>
          </p:nvSpPr>
          <p:spPr>
            <a:xfrm>
              <a:off x="2090999" y="629999"/>
              <a:ext cx="8226001"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19" name="Custom1">
              <a:extLst>
                <a:ext uri="{FF2B5EF4-FFF2-40B4-BE49-F238E27FC236}">
                  <a16:creationId xmlns="" xmlns:a16="http://schemas.microsoft.com/office/drawing/2014/main" id="{9A2E803B-D135-42FF-AD74-181332782775}"/>
                </a:ext>
              </a:extLst>
            </p:cNvPr>
            <p:cNvSpPr/>
            <p:nvPr/>
          </p:nvSpPr>
          <p:spPr>
            <a:xfrm>
              <a:off x="3476901" y="888999"/>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0" name="As-Built">
              <a:extLst>
                <a:ext uri="{FF2B5EF4-FFF2-40B4-BE49-F238E27FC236}">
                  <a16:creationId xmlns="" xmlns:a16="http://schemas.microsoft.com/office/drawing/2014/main" id="{7C1193CD-9357-4DEB-A9AB-30A29E1BACD1}"/>
                </a:ext>
              </a:extLst>
            </p:cNvPr>
            <p:cNvSpPr/>
            <p:nvPr/>
          </p:nvSpPr>
          <p:spPr>
            <a:xfrm>
              <a:off x="4505151" y="885920"/>
              <a:ext cx="312946"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971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re</a:t>
              </a:r>
            </a:p>
          </p:txBody>
        </p:sp>
        <p:sp>
          <p:nvSpPr>
            <p:cNvPr id="21" name="Critical Path">
              <a:extLst>
                <a:ext uri="{FF2B5EF4-FFF2-40B4-BE49-F238E27FC236}">
                  <a16:creationId xmlns="" xmlns:a16="http://schemas.microsoft.com/office/drawing/2014/main" id="{B6719302-7113-46F3-A63D-CDAFDC0DAD01}"/>
                </a:ext>
              </a:extLst>
            </p:cNvPr>
            <p:cNvSpPr/>
            <p:nvPr/>
          </p:nvSpPr>
          <p:spPr>
            <a:xfrm>
              <a:off x="4509915" y="890683"/>
              <a:ext cx="303421"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2" name="As-Planned">
              <a:extLst>
                <a:ext uri="{FF2B5EF4-FFF2-40B4-BE49-F238E27FC236}">
                  <a16:creationId xmlns="" xmlns:a16="http://schemas.microsoft.com/office/drawing/2014/main" id="{7E2C675A-23ED-42C8-9280-E5CEABFC3F83}"/>
                </a:ext>
              </a:extLst>
            </p:cNvPr>
            <p:cNvSpPr/>
            <p:nvPr/>
          </p:nvSpPr>
          <p:spPr>
            <a:xfrm>
              <a:off x="4818097" y="882835"/>
              <a:ext cx="6705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3" name="Critical Path">
              <a:extLst>
                <a:ext uri="{FF2B5EF4-FFF2-40B4-BE49-F238E27FC236}">
                  <a16:creationId xmlns="" xmlns:a16="http://schemas.microsoft.com/office/drawing/2014/main" id="{17DDC3F9-B9FE-43B3-BD06-AA35A7474A30}"/>
                </a:ext>
              </a:extLst>
            </p:cNvPr>
            <p:cNvSpPr/>
            <p:nvPr/>
          </p:nvSpPr>
          <p:spPr>
            <a:xfrm>
              <a:off x="4822861" y="887598"/>
              <a:ext cx="661073"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4" name="As-Planned">
              <a:extLst>
                <a:ext uri="{FF2B5EF4-FFF2-40B4-BE49-F238E27FC236}">
                  <a16:creationId xmlns="" xmlns:a16="http://schemas.microsoft.com/office/drawing/2014/main" id="{B339B97D-9620-460A-9505-0B8374AADD96}"/>
                </a:ext>
              </a:extLst>
            </p:cNvPr>
            <p:cNvSpPr/>
            <p:nvPr/>
          </p:nvSpPr>
          <p:spPr>
            <a:xfrm>
              <a:off x="5488695" y="1213834"/>
              <a:ext cx="2414152"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94561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5" name="Critical Path">
              <a:extLst>
                <a:ext uri="{FF2B5EF4-FFF2-40B4-BE49-F238E27FC236}">
                  <a16:creationId xmlns="" xmlns:a16="http://schemas.microsoft.com/office/drawing/2014/main" id="{C4B41878-7779-4FE8-BBE3-04CC9B94B9DB}"/>
                </a:ext>
              </a:extLst>
            </p:cNvPr>
            <p:cNvSpPr/>
            <p:nvPr/>
          </p:nvSpPr>
          <p:spPr>
            <a:xfrm>
              <a:off x="5493457" y="1218597"/>
              <a:ext cx="2404627"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6" name="As-Built">
              <a:extLst>
                <a:ext uri="{FF2B5EF4-FFF2-40B4-BE49-F238E27FC236}">
                  <a16:creationId xmlns="" xmlns:a16="http://schemas.microsoft.com/office/drawing/2014/main" id="{8D55B0CF-47DD-44C9-817F-D3E04FE8BD5F}"/>
                </a:ext>
              </a:extLst>
            </p:cNvPr>
            <p:cNvSpPr/>
            <p:nvPr/>
          </p:nvSpPr>
          <p:spPr>
            <a:xfrm>
              <a:off x="3476901" y="1544835"/>
              <a:ext cx="6705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27" name="Custom1">
              <a:extLst>
                <a:ext uri="{FF2B5EF4-FFF2-40B4-BE49-F238E27FC236}">
                  <a16:creationId xmlns="" xmlns:a16="http://schemas.microsoft.com/office/drawing/2014/main" id="{83DEC37F-2D75-4646-AD33-B2DB0F967968}"/>
                </a:ext>
              </a:extLst>
            </p:cNvPr>
            <p:cNvSpPr/>
            <p:nvPr/>
          </p:nvSpPr>
          <p:spPr>
            <a:xfrm>
              <a:off x="4147500" y="1541753"/>
              <a:ext cx="670598"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8" name="As-Planned">
              <a:extLst>
                <a:ext uri="{FF2B5EF4-FFF2-40B4-BE49-F238E27FC236}">
                  <a16:creationId xmlns="" xmlns:a16="http://schemas.microsoft.com/office/drawing/2014/main" id="{45CA1098-A713-4F37-85CC-F36A300E5AE3}"/>
                </a:ext>
              </a:extLst>
            </p:cNvPr>
            <p:cNvSpPr/>
            <p:nvPr/>
          </p:nvSpPr>
          <p:spPr>
            <a:xfrm>
              <a:off x="4818097" y="1872754"/>
              <a:ext cx="2816511"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47383"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9" name="Milestone">
              <a:extLst>
                <a:ext uri="{FF2B5EF4-FFF2-40B4-BE49-F238E27FC236}">
                  <a16:creationId xmlns="" xmlns:a16="http://schemas.microsoft.com/office/drawing/2014/main" id="{B92A346D-4E64-4C08-BF9E-E58135603674}"/>
                </a:ext>
              </a:extLst>
            </p:cNvPr>
            <p:cNvSpPr/>
            <p:nvPr/>
          </p:nvSpPr>
          <p:spPr>
            <a:xfrm>
              <a:off x="7791424" y="2167754"/>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sp>
          <p:nvSpPr>
            <p:cNvPr id="31" name="Custom1">
              <a:extLst>
                <a:ext uri="{FF2B5EF4-FFF2-40B4-BE49-F238E27FC236}">
                  <a16:creationId xmlns="" xmlns:a16="http://schemas.microsoft.com/office/drawing/2014/main" id="{741D86C3-AF27-4291-B2D3-457F6F1AC629}"/>
                </a:ext>
              </a:extLst>
            </p:cNvPr>
            <p:cNvSpPr/>
            <p:nvPr/>
          </p:nvSpPr>
          <p:spPr>
            <a:xfrm>
              <a:off x="3476901" y="2865755"/>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32" name="As-Built">
              <a:extLst>
                <a:ext uri="{FF2B5EF4-FFF2-40B4-BE49-F238E27FC236}">
                  <a16:creationId xmlns="" xmlns:a16="http://schemas.microsoft.com/office/drawing/2014/main" id="{BDD49273-B13B-4A11-A3FF-D7E9CAC8E63C}"/>
                </a:ext>
              </a:extLst>
            </p:cNvPr>
            <p:cNvSpPr/>
            <p:nvPr/>
          </p:nvSpPr>
          <p:spPr>
            <a:xfrm>
              <a:off x="4505151" y="2862678"/>
              <a:ext cx="983544"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7265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33" name="As-Built">
              <a:extLst>
                <a:ext uri="{FF2B5EF4-FFF2-40B4-BE49-F238E27FC236}">
                  <a16:creationId xmlns="" xmlns:a16="http://schemas.microsoft.com/office/drawing/2014/main" id="{86307222-90F0-4E6D-9D2F-2DF77ECE1F14}"/>
                </a:ext>
              </a:extLst>
            </p:cNvPr>
            <p:cNvSpPr/>
            <p:nvPr/>
          </p:nvSpPr>
          <p:spPr>
            <a:xfrm>
              <a:off x="4952217" y="3193677"/>
              <a:ext cx="1251783"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7383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4" name="As-Planned">
              <a:extLst>
                <a:ext uri="{FF2B5EF4-FFF2-40B4-BE49-F238E27FC236}">
                  <a16:creationId xmlns="" xmlns:a16="http://schemas.microsoft.com/office/drawing/2014/main" id="{02F07A21-422D-42F3-958A-2BCA9BD5C961}"/>
                </a:ext>
              </a:extLst>
            </p:cNvPr>
            <p:cNvSpPr/>
            <p:nvPr/>
          </p:nvSpPr>
          <p:spPr>
            <a:xfrm>
              <a:off x="6203999" y="3193890"/>
              <a:ext cx="6705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5" name="As-Built">
              <a:extLst>
                <a:ext uri="{FF2B5EF4-FFF2-40B4-BE49-F238E27FC236}">
                  <a16:creationId xmlns="" xmlns:a16="http://schemas.microsoft.com/office/drawing/2014/main" id="{E1CF32A4-DDFD-41C7-AB4A-E427BAC9AA37}"/>
                </a:ext>
              </a:extLst>
            </p:cNvPr>
            <p:cNvSpPr/>
            <p:nvPr/>
          </p:nvSpPr>
          <p:spPr>
            <a:xfrm>
              <a:off x="3476901" y="3533524"/>
              <a:ext cx="6705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6" name="Custom1">
              <a:extLst>
                <a:ext uri="{FF2B5EF4-FFF2-40B4-BE49-F238E27FC236}">
                  <a16:creationId xmlns="" xmlns:a16="http://schemas.microsoft.com/office/drawing/2014/main" id="{7D54FE92-422B-4F97-A609-1392B2969E61}"/>
                </a:ext>
              </a:extLst>
            </p:cNvPr>
            <p:cNvSpPr/>
            <p:nvPr/>
          </p:nvSpPr>
          <p:spPr>
            <a:xfrm>
              <a:off x="4147500" y="3530442"/>
              <a:ext cx="2056501"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7" name="As-Planned">
              <a:extLst>
                <a:ext uri="{FF2B5EF4-FFF2-40B4-BE49-F238E27FC236}">
                  <a16:creationId xmlns="" xmlns:a16="http://schemas.microsoft.com/office/drawing/2014/main" id="{03BFA2B1-69C2-40AD-BEE6-3FAFB4D73D5D}"/>
                </a:ext>
              </a:extLst>
            </p:cNvPr>
            <p:cNvSpPr/>
            <p:nvPr/>
          </p:nvSpPr>
          <p:spPr>
            <a:xfrm>
              <a:off x="6203999" y="3861442"/>
              <a:ext cx="2771805"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213854"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B2 - Superstructure</a:t>
              </a:r>
            </a:p>
          </p:txBody>
        </p:sp>
        <p:sp>
          <p:nvSpPr>
            <p:cNvPr id="38" name="Critical Path">
              <a:extLst>
                <a:ext uri="{FF2B5EF4-FFF2-40B4-BE49-F238E27FC236}">
                  <a16:creationId xmlns="" xmlns:a16="http://schemas.microsoft.com/office/drawing/2014/main" id="{E18256BF-0D02-4888-961D-E0A78747AA3F}"/>
                </a:ext>
              </a:extLst>
            </p:cNvPr>
            <p:cNvSpPr/>
            <p:nvPr/>
          </p:nvSpPr>
          <p:spPr>
            <a:xfrm>
              <a:off x="6208762" y="3866204"/>
              <a:ext cx="2762280"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9" name="Milestone">
              <a:extLst>
                <a:ext uri="{FF2B5EF4-FFF2-40B4-BE49-F238E27FC236}">
                  <a16:creationId xmlns="" xmlns:a16="http://schemas.microsoft.com/office/drawing/2014/main" id="{7D0B0E48-39A6-4CE8-8A5D-E73D688A00A3}"/>
                </a:ext>
              </a:extLst>
            </p:cNvPr>
            <p:cNvSpPr/>
            <p:nvPr/>
          </p:nvSpPr>
          <p:spPr>
            <a:xfrm>
              <a:off x="8864382" y="4156441"/>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grpSp>
      <p:cxnSp>
        <p:nvCxnSpPr>
          <p:cNvPr id="42" name="Straight Connector 41">
            <a:extLst>
              <a:ext uri="{FF2B5EF4-FFF2-40B4-BE49-F238E27FC236}">
                <a16:creationId xmlns="" xmlns:a16="http://schemas.microsoft.com/office/drawing/2014/main" id="{9DC0FE27-D397-40DD-B941-0A257F6B1CAB}"/>
              </a:ext>
            </a:extLst>
          </p:cNvPr>
          <p:cNvCxnSpPr>
            <a:cxnSpLocks/>
          </p:cNvCxnSpPr>
          <p:nvPr/>
        </p:nvCxnSpPr>
        <p:spPr>
          <a:xfrm>
            <a:off x="1569843" y="3160418"/>
            <a:ext cx="6000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E2FFD8EA-16C4-4A65-9013-0B19A24932D1}"/>
              </a:ext>
            </a:extLst>
          </p:cNvPr>
          <p:cNvCxnSpPr>
            <a:cxnSpLocks/>
          </p:cNvCxnSpPr>
          <p:nvPr/>
        </p:nvCxnSpPr>
        <p:spPr>
          <a:xfrm>
            <a:off x="3558691" y="1895050"/>
            <a:ext cx="0" cy="126536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E8404131-FA78-4538-8047-021E9F489A88}"/>
              </a:ext>
            </a:extLst>
          </p:cNvPr>
          <p:cNvCxnSpPr>
            <a:cxnSpLocks/>
            <a:endCxn id="46" idx="0"/>
          </p:cNvCxnSpPr>
          <p:nvPr/>
        </p:nvCxnSpPr>
        <p:spPr>
          <a:xfrm>
            <a:off x="4567158" y="3160419"/>
            <a:ext cx="12119" cy="139524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 xmlns:a16="http://schemas.microsoft.com/office/drawing/2014/main" id="{DF0BDE6D-73E5-4A9E-ACE7-38021C44C91B}"/>
              </a:ext>
            </a:extLst>
          </p:cNvPr>
          <p:cNvSpPr/>
          <p:nvPr/>
        </p:nvSpPr>
        <p:spPr>
          <a:xfrm>
            <a:off x="1652438" y="4555665"/>
            <a:ext cx="5853677" cy="10618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An analysis of the project’s facts on 1 August: </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It took 47 days to perform remedial works on Building 2 foundations.</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Building 1 was critically driving project completion at the start of the window.</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Building 2 was critically driving project completion at the end of the window.</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The anticipated project completion date was delayed by 25 days in the window.</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Accordingly, the 47-day remedial works delay event pushed Building 2 onto the critical path and caused 25 days of critical delay</a:t>
            </a:r>
          </a:p>
        </p:txBody>
      </p:sp>
      <p:sp>
        <p:nvSpPr>
          <p:cNvPr id="48" name="Rectangular Callout 136">
            <a:extLst>
              <a:ext uri="{FF2B5EF4-FFF2-40B4-BE49-F238E27FC236}">
                <a16:creationId xmlns="" xmlns:a16="http://schemas.microsoft.com/office/drawing/2014/main" id="{461E153B-56F3-4787-A13C-89C469779087}"/>
              </a:ext>
            </a:extLst>
          </p:cNvPr>
          <p:cNvSpPr/>
          <p:nvPr/>
        </p:nvSpPr>
        <p:spPr>
          <a:xfrm>
            <a:off x="6877072" y="3611837"/>
            <a:ext cx="1667302" cy="438582"/>
          </a:xfrm>
          <a:prstGeom prst="wedgeRectCallout">
            <a:avLst>
              <a:gd name="adj1" fmla="val -62325"/>
              <a:gd name="adj2" fmla="val 1081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Update 2 – Planned Completion Date 1 October (25 days later than update 1)</a:t>
            </a:r>
          </a:p>
        </p:txBody>
      </p:sp>
      <p:sp>
        <p:nvSpPr>
          <p:cNvPr id="49" name="Rectangular Callout 84">
            <a:extLst>
              <a:ext uri="{FF2B5EF4-FFF2-40B4-BE49-F238E27FC236}">
                <a16:creationId xmlns="" xmlns:a16="http://schemas.microsoft.com/office/drawing/2014/main" id="{0207F670-A286-41A6-AB69-2BAEC3C0F438}"/>
              </a:ext>
            </a:extLst>
          </p:cNvPr>
          <p:cNvSpPr/>
          <p:nvPr/>
        </p:nvSpPr>
        <p:spPr>
          <a:xfrm>
            <a:off x="6846464" y="2239627"/>
            <a:ext cx="1319302" cy="438582"/>
          </a:xfrm>
          <a:prstGeom prst="wedgeRectCallout">
            <a:avLst>
              <a:gd name="adj1" fmla="val -121149"/>
              <a:gd name="adj2" fmla="val 1466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Update 1 – Planned Completion Date 6 September</a:t>
            </a:r>
          </a:p>
        </p:txBody>
      </p:sp>
      <p:sp>
        <p:nvSpPr>
          <p:cNvPr id="50" name="TextBox 49">
            <a:extLst>
              <a:ext uri="{FF2B5EF4-FFF2-40B4-BE49-F238E27FC236}">
                <a16:creationId xmlns="" xmlns:a16="http://schemas.microsoft.com/office/drawing/2014/main" id="{D78C1728-1D83-4A8D-AE1D-EB62EDCF9CC1}"/>
              </a:ext>
            </a:extLst>
          </p:cNvPr>
          <p:cNvSpPr txBox="1"/>
          <p:nvPr/>
        </p:nvSpPr>
        <p:spPr>
          <a:xfrm>
            <a:off x="46849" y="2255295"/>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2 – Update 1 Planned Completion</a:t>
            </a:r>
          </a:p>
        </p:txBody>
      </p:sp>
      <p:sp>
        <p:nvSpPr>
          <p:cNvPr id="51" name="TextBox 50">
            <a:extLst>
              <a:ext uri="{FF2B5EF4-FFF2-40B4-BE49-F238E27FC236}">
                <a16:creationId xmlns="" xmlns:a16="http://schemas.microsoft.com/office/drawing/2014/main" id="{A5CAC02C-96C0-4FCE-B444-C29CE6258966}"/>
              </a:ext>
            </a:extLst>
          </p:cNvPr>
          <p:cNvSpPr txBox="1"/>
          <p:nvPr/>
        </p:nvSpPr>
        <p:spPr>
          <a:xfrm>
            <a:off x="46849" y="3703144"/>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2a – Update 2 Planned Programme </a:t>
            </a:r>
          </a:p>
        </p:txBody>
      </p:sp>
      <p:cxnSp>
        <p:nvCxnSpPr>
          <p:cNvPr id="53" name="Straight Arrow Connector 52">
            <a:extLst>
              <a:ext uri="{FF2B5EF4-FFF2-40B4-BE49-F238E27FC236}">
                <a16:creationId xmlns="" xmlns:a16="http://schemas.microsoft.com/office/drawing/2014/main" id="{9968F802-1E9D-42CA-9DE9-4BAB347536B1}"/>
              </a:ext>
            </a:extLst>
          </p:cNvPr>
          <p:cNvCxnSpPr>
            <a:cxnSpLocks/>
            <a:stCxn id="22" idx="3"/>
            <a:endCxn id="24" idx="1"/>
          </p:cNvCxnSpPr>
          <p:nvPr/>
        </p:nvCxnSpPr>
        <p:spPr>
          <a:xfrm>
            <a:off x="4044863" y="2099810"/>
            <a:ext cx="0" cy="209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91FFAF0D-B9C5-42EE-881C-16D16725811A}"/>
              </a:ext>
            </a:extLst>
          </p:cNvPr>
          <p:cNvCxnSpPr>
            <a:cxnSpLocks/>
            <a:stCxn id="27" idx="3"/>
            <a:endCxn id="28" idx="1"/>
          </p:cNvCxnSpPr>
          <p:nvPr/>
        </p:nvCxnSpPr>
        <p:spPr>
          <a:xfrm flipH="1">
            <a:off x="3555213" y="2515998"/>
            <a:ext cx="1" cy="209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3979E0AB-1466-46AE-A869-D0B752E4210C}"/>
              </a:ext>
            </a:extLst>
          </p:cNvPr>
          <p:cNvCxnSpPr>
            <a:cxnSpLocks/>
            <a:stCxn id="25" idx="3"/>
            <a:endCxn id="29" idx="0"/>
          </p:cNvCxnSpPr>
          <p:nvPr/>
        </p:nvCxnSpPr>
        <p:spPr>
          <a:xfrm>
            <a:off x="5804128" y="2283462"/>
            <a:ext cx="980" cy="5824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69892A60-C775-4D55-9E06-DB4B5C82D236}"/>
              </a:ext>
            </a:extLst>
          </p:cNvPr>
          <p:cNvCxnSpPr>
            <a:cxnSpLocks/>
            <a:stCxn id="36" idx="3"/>
            <a:endCxn id="37" idx="1"/>
          </p:cNvCxnSpPr>
          <p:nvPr/>
        </p:nvCxnSpPr>
        <p:spPr>
          <a:xfrm flipH="1">
            <a:off x="4567158" y="3772101"/>
            <a:ext cx="1" cy="209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80">
            <a:extLst>
              <a:ext uri="{FF2B5EF4-FFF2-40B4-BE49-F238E27FC236}">
                <a16:creationId xmlns="" xmlns:a16="http://schemas.microsoft.com/office/drawing/2014/main" id="{C81F431F-FEA9-4EF7-99A5-E8002C15EABC}"/>
              </a:ext>
            </a:extLst>
          </p:cNvPr>
          <p:cNvCxnSpPr>
            <a:cxnSpLocks/>
            <a:stCxn id="28" idx="3"/>
            <a:endCxn id="29" idx="0"/>
          </p:cNvCxnSpPr>
          <p:nvPr/>
        </p:nvCxnSpPr>
        <p:spPr>
          <a:xfrm>
            <a:off x="5611745" y="2725066"/>
            <a:ext cx="193362" cy="140852"/>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 xmlns:a16="http://schemas.microsoft.com/office/drawing/2014/main" id="{F69516D6-4692-43B1-8705-E3D26B3FFD5D}"/>
              </a:ext>
            </a:extLst>
          </p:cNvPr>
          <p:cNvCxnSpPr>
            <a:cxnSpLocks/>
            <a:stCxn id="38" idx="3"/>
            <a:endCxn id="39" idx="0"/>
          </p:cNvCxnSpPr>
          <p:nvPr/>
        </p:nvCxnSpPr>
        <p:spPr>
          <a:xfrm>
            <a:off x="6587571" y="3955754"/>
            <a:ext cx="979" cy="1662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80">
            <a:extLst>
              <a:ext uri="{FF2B5EF4-FFF2-40B4-BE49-F238E27FC236}">
                <a16:creationId xmlns="" xmlns:a16="http://schemas.microsoft.com/office/drawing/2014/main" id="{CFCDC5CD-D385-4BC4-B844-F6573F0AF96D}"/>
              </a:ext>
            </a:extLst>
          </p:cNvPr>
          <p:cNvCxnSpPr>
            <a:cxnSpLocks/>
            <a:stCxn id="34" idx="3"/>
            <a:endCxn id="39" idx="0"/>
          </p:cNvCxnSpPr>
          <p:nvPr/>
        </p:nvCxnSpPr>
        <p:spPr>
          <a:xfrm>
            <a:off x="5056809" y="3559528"/>
            <a:ext cx="1531741" cy="562493"/>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 xmlns:a16="http://schemas.microsoft.com/office/drawing/2014/main" id="{CC7E5A5F-2595-4CAD-AB99-97F103080A77}"/>
              </a:ext>
            </a:extLst>
          </p:cNvPr>
          <p:cNvSpPr/>
          <p:nvPr/>
        </p:nvSpPr>
        <p:spPr>
          <a:xfrm>
            <a:off x="13497" y="3167606"/>
            <a:ext cx="9014932" cy="25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7" name="TextBox 56">
            <a:extLst>
              <a:ext uri="{FF2B5EF4-FFF2-40B4-BE49-F238E27FC236}">
                <a16:creationId xmlns="" xmlns:a16="http://schemas.microsoft.com/office/drawing/2014/main" id="{24CFB71A-B83C-414D-BFDE-7F884155BFB6}"/>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16943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4"/>
                                        </p:tgtEl>
                                      </p:cBhvr>
                                    </p:animEffect>
                                    <p:set>
                                      <p:cBhvr>
                                        <p:cTn id="7"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7B2CAC0-197E-4988-BF0A-689E83545E73}"/>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3. Time Slice Windows Analysis</a:t>
            </a:r>
          </a:p>
        </p:txBody>
      </p:sp>
      <p:sp>
        <p:nvSpPr>
          <p:cNvPr id="3" name="TextBox 2">
            <a:extLst>
              <a:ext uri="{FF2B5EF4-FFF2-40B4-BE49-F238E27FC236}">
                <a16:creationId xmlns="" xmlns:a16="http://schemas.microsoft.com/office/drawing/2014/main" id="{E9AFC235-BE8D-4BCA-9D15-82EC60A78DA2}"/>
              </a:ext>
            </a:extLst>
          </p:cNvPr>
          <p:cNvSpPr txBox="1"/>
          <p:nvPr/>
        </p:nvSpPr>
        <p:spPr>
          <a:xfrm>
            <a:off x="212401" y="5788815"/>
            <a:ext cx="2049848" cy="219291"/>
          </a:xfrm>
          <a:prstGeom prst="rect">
            <a:avLst/>
          </a:prstGeom>
          <a:noFill/>
        </p:spPr>
        <p:txBody>
          <a:bodyPr wrap="square" rtlCol="0">
            <a:spAutoFit/>
          </a:bodyPr>
          <a:lstStyle/>
          <a:p>
            <a:r>
              <a:rPr lang="en-US" sz="825" dirty="0">
                <a:ea typeface="Helvetica" charset="0"/>
                <a:cs typeface="Helvetica" charset="0"/>
              </a:rPr>
              <a:t>DELAY AND QUANTUM</a:t>
            </a:r>
          </a:p>
        </p:txBody>
      </p:sp>
      <p:grpSp>
        <p:nvGrpSpPr>
          <p:cNvPr id="41" name="Group 40">
            <a:extLst>
              <a:ext uri="{FF2B5EF4-FFF2-40B4-BE49-F238E27FC236}">
                <a16:creationId xmlns="" xmlns:a16="http://schemas.microsoft.com/office/drawing/2014/main" id="{FCCC1CFE-F24B-4675-B042-50A9C5FF2892}"/>
              </a:ext>
            </a:extLst>
          </p:cNvPr>
          <p:cNvGrpSpPr/>
          <p:nvPr/>
        </p:nvGrpSpPr>
        <p:grpSpPr>
          <a:xfrm>
            <a:off x="1563967" y="1667250"/>
            <a:ext cx="6006383" cy="4013209"/>
            <a:chOff x="2090999" y="269999"/>
            <a:chExt cx="8226001" cy="6318001"/>
          </a:xfrm>
        </p:grpSpPr>
        <p:cxnSp>
          <p:nvCxnSpPr>
            <p:cNvPr id="4" name="Time axis - Grid - Secondary">
              <a:extLst>
                <a:ext uri="{FF2B5EF4-FFF2-40B4-BE49-F238E27FC236}">
                  <a16:creationId xmlns="" xmlns:a16="http://schemas.microsoft.com/office/drawing/2014/main" id="{E0A6912E-D649-4A15-A589-DFDAEC58C324}"/>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 name="Time axis - Grid - Primary">
              <a:extLst>
                <a:ext uri="{FF2B5EF4-FFF2-40B4-BE49-F238E27FC236}">
                  <a16:creationId xmlns="" xmlns:a16="http://schemas.microsoft.com/office/drawing/2014/main" id="{40B7B448-ABD0-444A-AA34-86ECBFAECE80}"/>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6" name="Time axis - Grid - Secondary">
              <a:extLst>
                <a:ext uri="{FF2B5EF4-FFF2-40B4-BE49-F238E27FC236}">
                  <a16:creationId xmlns="" xmlns:a16="http://schemas.microsoft.com/office/drawing/2014/main" id="{FFC614C5-C4F4-41B7-8946-B59A0B1A4B67}"/>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Secondary">
              <a:extLst>
                <a:ext uri="{FF2B5EF4-FFF2-40B4-BE49-F238E27FC236}">
                  <a16:creationId xmlns="" xmlns:a16="http://schemas.microsoft.com/office/drawing/2014/main" id="{29250AE5-575D-4464-9B7C-0E3714411CC7}"/>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1A502E9A-E772-434A-AC8D-57475FDC11F7}"/>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54BBB702-56A8-4548-8870-43532B42F304}"/>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8982F268-4721-4440-BF63-B4E69D5A9D68}"/>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Time axis - Label - Secondary">
              <a:extLst>
                <a:ext uri="{FF2B5EF4-FFF2-40B4-BE49-F238E27FC236}">
                  <a16:creationId xmlns="" xmlns:a16="http://schemas.microsoft.com/office/drawing/2014/main" id="{B1F7C514-CB26-4C2E-90A0-BE67162FC868}"/>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2" name="Time axis - Label - Secondary">
              <a:extLst>
                <a:ext uri="{FF2B5EF4-FFF2-40B4-BE49-F238E27FC236}">
                  <a16:creationId xmlns="" xmlns:a16="http://schemas.microsoft.com/office/drawing/2014/main" id="{1D381DA4-2A47-4C28-B2CD-AEC0419D675F}"/>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3" name="Time axis - Label - Secondary">
              <a:extLst>
                <a:ext uri="{FF2B5EF4-FFF2-40B4-BE49-F238E27FC236}">
                  <a16:creationId xmlns="" xmlns:a16="http://schemas.microsoft.com/office/drawing/2014/main" id="{14D0EC74-44CF-488B-8D08-7324E906C7BC}"/>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4" name="Time axis - Label - Secondary">
              <a:extLst>
                <a:ext uri="{FF2B5EF4-FFF2-40B4-BE49-F238E27FC236}">
                  <a16:creationId xmlns="" xmlns:a16="http://schemas.microsoft.com/office/drawing/2014/main" id="{21FEA4D7-F5FE-4A96-8213-5BACE70C0DCD}"/>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5" name="Time axis - Label - Secondary">
              <a:extLst>
                <a:ext uri="{FF2B5EF4-FFF2-40B4-BE49-F238E27FC236}">
                  <a16:creationId xmlns="" xmlns:a16="http://schemas.microsoft.com/office/drawing/2014/main" id="{45D086D5-BEB9-4C2B-9A35-8629F397B270}"/>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6" name="Time axis - Label - Primary">
              <a:extLst>
                <a:ext uri="{FF2B5EF4-FFF2-40B4-BE49-F238E27FC236}">
                  <a16:creationId xmlns="" xmlns:a16="http://schemas.microsoft.com/office/drawing/2014/main" id="{3BC9752B-4BEB-4A7F-99EE-85132E5EA98D}"/>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7" name="Time axis - Label - Secondary">
              <a:extLst>
                <a:ext uri="{FF2B5EF4-FFF2-40B4-BE49-F238E27FC236}">
                  <a16:creationId xmlns="" xmlns:a16="http://schemas.microsoft.com/office/drawing/2014/main" id="{CDF604E1-A8A5-4BA6-B02B-75BACF5789F5}"/>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18" name="Overall Frame">
              <a:extLst>
                <a:ext uri="{FF2B5EF4-FFF2-40B4-BE49-F238E27FC236}">
                  <a16:creationId xmlns="" xmlns:a16="http://schemas.microsoft.com/office/drawing/2014/main" id="{B4228926-978B-4C93-886A-33A1C78C960C}"/>
                </a:ext>
              </a:extLst>
            </p:cNvPr>
            <p:cNvSpPr/>
            <p:nvPr/>
          </p:nvSpPr>
          <p:spPr>
            <a:xfrm>
              <a:off x="2090999" y="629999"/>
              <a:ext cx="8226001"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19" name="Custom1">
              <a:extLst>
                <a:ext uri="{FF2B5EF4-FFF2-40B4-BE49-F238E27FC236}">
                  <a16:creationId xmlns="" xmlns:a16="http://schemas.microsoft.com/office/drawing/2014/main" id="{D47663DF-3807-4C5D-B416-39A29C0AC56D}"/>
                </a:ext>
              </a:extLst>
            </p:cNvPr>
            <p:cNvSpPr/>
            <p:nvPr/>
          </p:nvSpPr>
          <p:spPr>
            <a:xfrm>
              <a:off x="3476901" y="855899"/>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0" name="As-Built">
              <a:extLst>
                <a:ext uri="{FF2B5EF4-FFF2-40B4-BE49-F238E27FC236}">
                  <a16:creationId xmlns="" xmlns:a16="http://schemas.microsoft.com/office/drawing/2014/main" id="{C835959A-C716-41A9-9F18-63129A6CA211}"/>
                </a:ext>
              </a:extLst>
            </p:cNvPr>
            <p:cNvSpPr/>
            <p:nvPr/>
          </p:nvSpPr>
          <p:spPr>
            <a:xfrm>
              <a:off x="4505151" y="857191"/>
              <a:ext cx="983544"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7265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1" name="As-Built">
              <a:extLst>
                <a:ext uri="{FF2B5EF4-FFF2-40B4-BE49-F238E27FC236}">
                  <a16:creationId xmlns="" xmlns:a16="http://schemas.microsoft.com/office/drawing/2014/main" id="{41540871-DE68-407C-800F-C73459E51310}"/>
                </a:ext>
              </a:extLst>
            </p:cNvPr>
            <p:cNvSpPr/>
            <p:nvPr/>
          </p:nvSpPr>
          <p:spPr>
            <a:xfrm>
              <a:off x="4952157" y="1154127"/>
              <a:ext cx="1251783"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7383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22" name="As-Planned">
              <a:extLst>
                <a:ext uri="{FF2B5EF4-FFF2-40B4-BE49-F238E27FC236}">
                  <a16:creationId xmlns="" xmlns:a16="http://schemas.microsoft.com/office/drawing/2014/main" id="{7DA23E44-B0A6-46F4-8036-F8AB984B0FE6}"/>
                </a:ext>
              </a:extLst>
            </p:cNvPr>
            <p:cNvSpPr/>
            <p:nvPr/>
          </p:nvSpPr>
          <p:spPr>
            <a:xfrm>
              <a:off x="6203999" y="1156390"/>
              <a:ext cx="6705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3" name="As-Built">
              <a:extLst>
                <a:ext uri="{FF2B5EF4-FFF2-40B4-BE49-F238E27FC236}">
                  <a16:creationId xmlns="" xmlns:a16="http://schemas.microsoft.com/office/drawing/2014/main" id="{BC6D6A9B-596B-43D5-8643-5E8B55A1CF69}"/>
                </a:ext>
              </a:extLst>
            </p:cNvPr>
            <p:cNvSpPr/>
            <p:nvPr/>
          </p:nvSpPr>
          <p:spPr>
            <a:xfrm>
              <a:off x="3476901" y="1454290"/>
              <a:ext cx="6705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4" name="Custom1">
              <a:extLst>
                <a:ext uri="{FF2B5EF4-FFF2-40B4-BE49-F238E27FC236}">
                  <a16:creationId xmlns="" xmlns:a16="http://schemas.microsoft.com/office/drawing/2014/main" id="{C1FE63C4-01D5-43DF-915A-CAD7A87C2BDA}"/>
                </a:ext>
              </a:extLst>
            </p:cNvPr>
            <p:cNvSpPr/>
            <p:nvPr/>
          </p:nvSpPr>
          <p:spPr>
            <a:xfrm>
              <a:off x="4147500" y="1455591"/>
              <a:ext cx="2056501"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5" name="As-Planned">
              <a:extLst>
                <a:ext uri="{FF2B5EF4-FFF2-40B4-BE49-F238E27FC236}">
                  <a16:creationId xmlns="" xmlns:a16="http://schemas.microsoft.com/office/drawing/2014/main" id="{1FDB5124-7095-45EE-9823-6B376F07DC01}"/>
                </a:ext>
              </a:extLst>
            </p:cNvPr>
            <p:cNvSpPr/>
            <p:nvPr/>
          </p:nvSpPr>
          <p:spPr>
            <a:xfrm>
              <a:off x="6203999" y="1753491"/>
              <a:ext cx="2771805"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213854"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B2 - Superstructure</a:t>
              </a:r>
            </a:p>
          </p:txBody>
        </p:sp>
        <p:sp>
          <p:nvSpPr>
            <p:cNvPr id="26" name="Critical Path">
              <a:extLst>
                <a:ext uri="{FF2B5EF4-FFF2-40B4-BE49-F238E27FC236}">
                  <a16:creationId xmlns="" xmlns:a16="http://schemas.microsoft.com/office/drawing/2014/main" id="{6E6E7F38-1570-4181-AC17-F8E363F5EC43}"/>
                </a:ext>
              </a:extLst>
            </p:cNvPr>
            <p:cNvSpPr/>
            <p:nvPr/>
          </p:nvSpPr>
          <p:spPr>
            <a:xfrm>
              <a:off x="6208762" y="1758254"/>
              <a:ext cx="2762280" cy="54001"/>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7" name="Milestone">
              <a:extLst>
                <a:ext uri="{FF2B5EF4-FFF2-40B4-BE49-F238E27FC236}">
                  <a16:creationId xmlns="" xmlns:a16="http://schemas.microsoft.com/office/drawing/2014/main" id="{B90EAD16-BCF5-49D4-A2B0-AAAF6C04A3A1}"/>
                </a:ext>
              </a:extLst>
            </p:cNvPr>
            <p:cNvSpPr/>
            <p:nvPr/>
          </p:nvSpPr>
          <p:spPr>
            <a:xfrm>
              <a:off x="8864382" y="2015391"/>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sp>
          <p:nvSpPr>
            <p:cNvPr id="29" name="Custom1">
              <a:extLst>
                <a:ext uri="{FF2B5EF4-FFF2-40B4-BE49-F238E27FC236}">
                  <a16:creationId xmlns="" xmlns:a16="http://schemas.microsoft.com/office/drawing/2014/main" id="{50505A49-8D98-426A-AC10-E10A289968AB}"/>
                </a:ext>
              </a:extLst>
            </p:cNvPr>
            <p:cNvSpPr/>
            <p:nvPr/>
          </p:nvSpPr>
          <p:spPr>
            <a:xfrm>
              <a:off x="3476901" y="2647190"/>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30" name="As-Built">
              <a:extLst>
                <a:ext uri="{FF2B5EF4-FFF2-40B4-BE49-F238E27FC236}">
                  <a16:creationId xmlns="" xmlns:a16="http://schemas.microsoft.com/office/drawing/2014/main" id="{CA5DA658-AAD8-4DCE-A1F0-4A82E521FE77}"/>
                </a:ext>
              </a:extLst>
            </p:cNvPr>
            <p:cNvSpPr/>
            <p:nvPr/>
          </p:nvSpPr>
          <p:spPr>
            <a:xfrm>
              <a:off x="4505151" y="2648485"/>
              <a:ext cx="983544"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7265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31" name="As-Built">
              <a:extLst>
                <a:ext uri="{FF2B5EF4-FFF2-40B4-BE49-F238E27FC236}">
                  <a16:creationId xmlns="" xmlns:a16="http://schemas.microsoft.com/office/drawing/2014/main" id="{83403EC6-3F86-424C-8D08-1FD2B11093DE}"/>
                </a:ext>
              </a:extLst>
            </p:cNvPr>
            <p:cNvSpPr/>
            <p:nvPr/>
          </p:nvSpPr>
          <p:spPr>
            <a:xfrm>
              <a:off x="4952217" y="2946384"/>
              <a:ext cx="156472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30854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2" name="Custom1">
              <a:extLst>
                <a:ext uri="{FF2B5EF4-FFF2-40B4-BE49-F238E27FC236}">
                  <a16:creationId xmlns="" xmlns:a16="http://schemas.microsoft.com/office/drawing/2014/main" id="{E93DE70E-79CD-417C-917B-DF9B2FB16D3D}"/>
                </a:ext>
              </a:extLst>
            </p:cNvPr>
            <p:cNvSpPr/>
            <p:nvPr/>
          </p:nvSpPr>
          <p:spPr>
            <a:xfrm>
              <a:off x="6516946" y="2947681"/>
              <a:ext cx="1072957"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3971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3" name="As-Planned">
              <a:extLst>
                <a:ext uri="{FF2B5EF4-FFF2-40B4-BE49-F238E27FC236}">
                  <a16:creationId xmlns="" xmlns:a16="http://schemas.microsoft.com/office/drawing/2014/main" id="{26848EFA-17C8-4495-8EAB-331410E2C40F}"/>
                </a:ext>
              </a:extLst>
            </p:cNvPr>
            <p:cNvSpPr/>
            <p:nvPr/>
          </p:nvSpPr>
          <p:spPr>
            <a:xfrm>
              <a:off x="7589903" y="2948975"/>
              <a:ext cx="447065"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47029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4" name="As-Built">
              <a:extLst>
                <a:ext uri="{FF2B5EF4-FFF2-40B4-BE49-F238E27FC236}">
                  <a16:creationId xmlns="" xmlns:a16="http://schemas.microsoft.com/office/drawing/2014/main" id="{38925743-90ED-4920-ABC0-7540C6B2C2FC}"/>
                </a:ext>
              </a:extLst>
            </p:cNvPr>
            <p:cNvSpPr/>
            <p:nvPr/>
          </p:nvSpPr>
          <p:spPr>
            <a:xfrm>
              <a:off x="3476901" y="3246874"/>
              <a:ext cx="6705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5" name="Custom1">
              <a:extLst>
                <a:ext uri="{FF2B5EF4-FFF2-40B4-BE49-F238E27FC236}">
                  <a16:creationId xmlns="" xmlns:a16="http://schemas.microsoft.com/office/drawing/2014/main" id="{620786A3-9315-4CFE-942A-4E1305DB51CA}"/>
                </a:ext>
              </a:extLst>
            </p:cNvPr>
            <p:cNvSpPr/>
            <p:nvPr/>
          </p:nvSpPr>
          <p:spPr>
            <a:xfrm>
              <a:off x="4147500" y="3248170"/>
              <a:ext cx="2056501"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6" name="As-Built">
              <a:extLst>
                <a:ext uri="{FF2B5EF4-FFF2-40B4-BE49-F238E27FC236}">
                  <a16:creationId xmlns="" xmlns:a16="http://schemas.microsoft.com/office/drawing/2014/main" id="{54D41BC1-3B95-44C8-A67F-93EA520CDEEC}"/>
                </a:ext>
              </a:extLst>
            </p:cNvPr>
            <p:cNvSpPr/>
            <p:nvPr/>
          </p:nvSpPr>
          <p:spPr>
            <a:xfrm>
              <a:off x="6203999" y="3546073"/>
              <a:ext cx="1385902"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7442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7" name="As-Planned">
              <a:extLst>
                <a:ext uri="{FF2B5EF4-FFF2-40B4-BE49-F238E27FC236}">
                  <a16:creationId xmlns="" xmlns:a16="http://schemas.microsoft.com/office/drawing/2014/main" id="{A03025B6-B79B-4D07-B5A7-F7D75E6D1BAB}"/>
                </a:ext>
              </a:extLst>
            </p:cNvPr>
            <p:cNvSpPr/>
            <p:nvPr/>
          </p:nvSpPr>
          <p:spPr>
            <a:xfrm>
              <a:off x="7589902" y="3547367"/>
              <a:ext cx="1385902"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7442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38" name="Critical Path">
              <a:extLst>
                <a:ext uri="{FF2B5EF4-FFF2-40B4-BE49-F238E27FC236}">
                  <a16:creationId xmlns="" xmlns:a16="http://schemas.microsoft.com/office/drawing/2014/main" id="{39E63B8F-535A-4E44-B6C3-F6AC6CCB8541}"/>
                </a:ext>
              </a:extLst>
            </p:cNvPr>
            <p:cNvSpPr/>
            <p:nvPr/>
          </p:nvSpPr>
          <p:spPr>
            <a:xfrm>
              <a:off x="7594664" y="3552130"/>
              <a:ext cx="1376378" cy="54001"/>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9" name="Milestone">
              <a:extLst>
                <a:ext uri="{FF2B5EF4-FFF2-40B4-BE49-F238E27FC236}">
                  <a16:creationId xmlns="" xmlns:a16="http://schemas.microsoft.com/office/drawing/2014/main" id="{CC9B7D0E-1226-492E-8B9A-E9655D4B5DAA}"/>
                </a:ext>
              </a:extLst>
            </p:cNvPr>
            <p:cNvSpPr/>
            <p:nvPr/>
          </p:nvSpPr>
          <p:spPr>
            <a:xfrm>
              <a:off x="8864382" y="3809268"/>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grpSp>
      <p:cxnSp>
        <p:nvCxnSpPr>
          <p:cNvPr id="42" name="Straight Connector 41">
            <a:extLst>
              <a:ext uri="{FF2B5EF4-FFF2-40B4-BE49-F238E27FC236}">
                <a16:creationId xmlns="" xmlns:a16="http://schemas.microsoft.com/office/drawing/2014/main" id="{D448C7FC-0476-4E22-8A87-E9B34AB0C782}"/>
              </a:ext>
            </a:extLst>
          </p:cNvPr>
          <p:cNvCxnSpPr>
            <a:cxnSpLocks/>
          </p:cNvCxnSpPr>
          <p:nvPr/>
        </p:nvCxnSpPr>
        <p:spPr>
          <a:xfrm>
            <a:off x="1569843" y="3054913"/>
            <a:ext cx="6000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ular Callout 136">
            <a:extLst>
              <a:ext uri="{FF2B5EF4-FFF2-40B4-BE49-F238E27FC236}">
                <a16:creationId xmlns="" xmlns:a16="http://schemas.microsoft.com/office/drawing/2014/main" id="{68F247C6-958C-4A3C-941D-538E4CAF2D58}"/>
              </a:ext>
            </a:extLst>
          </p:cNvPr>
          <p:cNvSpPr/>
          <p:nvPr/>
        </p:nvSpPr>
        <p:spPr>
          <a:xfrm>
            <a:off x="7064378" y="2217922"/>
            <a:ext cx="1294768" cy="323165"/>
          </a:xfrm>
          <a:prstGeom prst="wedgeRectCallout">
            <a:avLst>
              <a:gd name="adj1" fmla="val -78817"/>
              <a:gd name="adj2" fmla="val 1485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Update 2 – Planned Completion Date 1 October</a:t>
            </a:r>
          </a:p>
        </p:txBody>
      </p:sp>
      <p:sp>
        <p:nvSpPr>
          <p:cNvPr id="44" name="Rectangular Callout 100">
            <a:extLst>
              <a:ext uri="{FF2B5EF4-FFF2-40B4-BE49-F238E27FC236}">
                <a16:creationId xmlns="" xmlns:a16="http://schemas.microsoft.com/office/drawing/2014/main" id="{A0F2BDB1-6DB9-4D59-914A-0E412C6BA370}"/>
              </a:ext>
            </a:extLst>
          </p:cNvPr>
          <p:cNvSpPr/>
          <p:nvPr/>
        </p:nvSpPr>
        <p:spPr>
          <a:xfrm>
            <a:off x="7088874" y="4029807"/>
            <a:ext cx="1468924" cy="323165"/>
          </a:xfrm>
          <a:prstGeom prst="wedgeRectCallout">
            <a:avLst>
              <a:gd name="adj1" fmla="val -76054"/>
              <a:gd name="adj2" fmla="val -609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Update 3 – Planned Completion Date 1 October (no delay)</a:t>
            </a:r>
          </a:p>
        </p:txBody>
      </p:sp>
      <p:sp>
        <p:nvSpPr>
          <p:cNvPr id="45" name="Rectangle 44">
            <a:extLst>
              <a:ext uri="{FF2B5EF4-FFF2-40B4-BE49-F238E27FC236}">
                <a16:creationId xmlns="" xmlns:a16="http://schemas.microsoft.com/office/drawing/2014/main" id="{97F3EA11-2C9C-4EEB-8DC9-463158024C15}"/>
              </a:ext>
            </a:extLst>
          </p:cNvPr>
          <p:cNvSpPr/>
          <p:nvPr/>
        </p:nvSpPr>
        <p:spPr>
          <a:xfrm>
            <a:off x="1650004" y="5103874"/>
            <a:ext cx="5853677" cy="5078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An analysis of the project’s facts on 1 September: </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There was no change in the planned completion date between updates 2 and 3.</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Accordingly, there was no critical delay in the window.</a:t>
            </a:r>
          </a:p>
        </p:txBody>
      </p:sp>
      <p:sp>
        <p:nvSpPr>
          <p:cNvPr id="46" name="TextBox 45">
            <a:extLst>
              <a:ext uri="{FF2B5EF4-FFF2-40B4-BE49-F238E27FC236}">
                <a16:creationId xmlns="" xmlns:a16="http://schemas.microsoft.com/office/drawing/2014/main" id="{3642BD82-08AD-431C-A5E7-E7AE1FD22DF4}"/>
              </a:ext>
            </a:extLst>
          </p:cNvPr>
          <p:cNvSpPr txBox="1"/>
          <p:nvPr/>
        </p:nvSpPr>
        <p:spPr>
          <a:xfrm>
            <a:off x="39538" y="2195667"/>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2a – Update 2 Planned Programme </a:t>
            </a:r>
          </a:p>
        </p:txBody>
      </p:sp>
      <p:sp>
        <p:nvSpPr>
          <p:cNvPr id="47" name="TextBox 46">
            <a:extLst>
              <a:ext uri="{FF2B5EF4-FFF2-40B4-BE49-F238E27FC236}">
                <a16:creationId xmlns="" xmlns:a16="http://schemas.microsoft.com/office/drawing/2014/main" id="{1A42D3ED-1612-40CD-91B2-F8FEC6AA172D}"/>
              </a:ext>
            </a:extLst>
          </p:cNvPr>
          <p:cNvSpPr txBox="1"/>
          <p:nvPr/>
        </p:nvSpPr>
        <p:spPr>
          <a:xfrm>
            <a:off x="38025" y="3349836"/>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2b – Update 3 Planned Programme </a:t>
            </a:r>
          </a:p>
        </p:txBody>
      </p:sp>
      <p:cxnSp>
        <p:nvCxnSpPr>
          <p:cNvPr id="49" name="Straight Connector 48">
            <a:extLst>
              <a:ext uri="{FF2B5EF4-FFF2-40B4-BE49-F238E27FC236}">
                <a16:creationId xmlns="" xmlns:a16="http://schemas.microsoft.com/office/drawing/2014/main" id="{21189DAB-3331-4686-B9A3-85892829746E}"/>
              </a:ext>
            </a:extLst>
          </p:cNvPr>
          <p:cNvCxnSpPr>
            <a:cxnSpLocks/>
            <a:endCxn id="48" idx="0"/>
          </p:cNvCxnSpPr>
          <p:nvPr/>
        </p:nvCxnSpPr>
        <p:spPr>
          <a:xfrm>
            <a:off x="4568733" y="1895923"/>
            <a:ext cx="3268" cy="116617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79C80684-4611-4D1A-995A-90221CE1590C}"/>
              </a:ext>
            </a:extLst>
          </p:cNvPr>
          <p:cNvCxnSpPr>
            <a:cxnSpLocks/>
          </p:cNvCxnSpPr>
          <p:nvPr/>
        </p:nvCxnSpPr>
        <p:spPr>
          <a:xfrm flipH="1">
            <a:off x="5579103" y="3064081"/>
            <a:ext cx="0" cy="203979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 xmlns:a16="http://schemas.microsoft.com/office/drawing/2014/main" id="{29C7C8DB-EE59-4BE3-8EB8-AA097C7E73C1}"/>
              </a:ext>
            </a:extLst>
          </p:cNvPr>
          <p:cNvCxnSpPr>
            <a:cxnSpLocks/>
            <a:stCxn id="36" idx="3"/>
            <a:endCxn id="37" idx="1"/>
          </p:cNvCxnSpPr>
          <p:nvPr/>
        </p:nvCxnSpPr>
        <p:spPr>
          <a:xfrm>
            <a:off x="5579103" y="3793955"/>
            <a:ext cx="1" cy="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47835188-0E30-4A6C-A3F7-7CD84ADBB807}"/>
              </a:ext>
            </a:extLst>
          </p:cNvPr>
          <p:cNvCxnSpPr>
            <a:cxnSpLocks/>
            <a:stCxn id="26" idx="3"/>
            <a:endCxn id="27" idx="0"/>
          </p:cNvCxnSpPr>
          <p:nvPr/>
        </p:nvCxnSpPr>
        <p:spPr>
          <a:xfrm>
            <a:off x="6587571" y="2629744"/>
            <a:ext cx="979" cy="146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CDCD03BA-5DAD-4B05-8ED9-6792F5026C05}"/>
              </a:ext>
            </a:extLst>
          </p:cNvPr>
          <p:cNvCxnSpPr>
            <a:cxnSpLocks/>
            <a:stCxn id="24" idx="3"/>
            <a:endCxn id="25" idx="1"/>
          </p:cNvCxnSpPr>
          <p:nvPr/>
        </p:nvCxnSpPr>
        <p:spPr>
          <a:xfrm flipH="1">
            <a:off x="4567158" y="2466076"/>
            <a:ext cx="1" cy="189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 xmlns:a16="http://schemas.microsoft.com/office/drawing/2014/main" id="{AA782B35-4AEB-46D1-8D72-96E7859D130C}"/>
              </a:ext>
            </a:extLst>
          </p:cNvPr>
          <p:cNvCxnSpPr>
            <a:cxnSpLocks/>
            <a:stCxn id="37" idx="3"/>
            <a:endCxn id="39" idx="0"/>
          </p:cNvCxnSpPr>
          <p:nvPr/>
        </p:nvCxnSpPr>
        <p:spPr>
          <a:xfrm flipH="1">
            <a:off x="6588550" y="3794776"/>
            <a:ext cx="2499" cy="120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80">
            <a:extLst>
              <a:ext uri="{FF2B5EF4-FFF2-40B4-BE49-F238E27FC236}">
                <a16:creationId xmlns="" xmlns:a16="http://schemas.microsoft.com/office/drawing/2014/main" id="{29E85DF1-F131-4FE0-8295-EE19A66A3AA9}"/>
              </a:ext>
            </a:extLst>
          </p:cNvPr>
          <p:cNvCxnSpPr>
            <a:cxnSpLocks/>
            <a:stCxn id="22" idx="3"/>
            <a:endCxn id="27" idx="0"/>
          </p:cNvCxnSpPr>
          <p:nvPr/>
        </p:nvCxnSpPr>
        <p:spPr>
          <a:xfrm>
            <a:off x="5056809" y="2276023"/>
            <a:ext cx="1531741" cy="499904"/>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80">
            <a:extLst>
              <a:ext uri="{FF2B5EF4-FFF2-40B4-BE49-F238E27FC236}">
                <a16:creationId xmlns="" xmlns:a16="http://schemas.microsoft.com/office/drawing/2014/main" id="{3B588B59-C75E-48CB-AA55-774D844E4C2D}"/>
              </a:ext>
            </a:extLst>
          </p:cNvPr>
          <p:cNvCxnSpPr>
            <a:cxnSpLocks/>
            <a:endCxn id="39" idx="0"/>
          </p:cNvCxnSpPr>
          <p:nvPr/>
        </p:nvCxnSpPr>
        <p:spPr>
          <a:xfrm>
            <a:off x="5905538" y="3418683"/>
            <a:ext cx="683012" cy="496720"/>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 xmlns:a16="http://schemas.microsoft.com/office/drawing/2014/main" id="{12187EF1-CC35-4936-B32E-4C8FA8034FE1}"/>
              </a:ext>
            </a:extLst>
          </p:cNvPr>
          <p:cNvSpPr/>
          <p:nvPr/>
        </p:nvSpPr>
        <p:spPr>
          <a:xfrm>
            <a:off x="0" y="3062102"/>
            <a:ext cx="9144000" cy="269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8" name="TextBox 57">
            <a:extLst>
              <a:ext uri="{FF2B5EF4-FFF2-40B4-BE49-F238E27FC236}">
                <a16:creationId xmlns="" xmlns:a16="http://schemas.microsoft.com/office/drawing/2014/main" id="{E60D3E42-F74D-4D82-A349-29F8928E7805}"/>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396708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DC8E3B7-740D-47AE-B5B7-DA6EA1650908}"/>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3. Time Slice Windows Analysis</a:t>
            </a:r>
          </a:p>
        </p:txBody>
      </p:sp>
      <p:sp>
        <p:nvSpPr>
          <p:cNvPr id="3" name="TextBox 2">
            <a:extLst>
              <a:ext uri="{FF2B5EF4-FFF2-40B4-BE49-F238E27FC236}">
                <a16:creationId xmlns="" xmlns:a16="http://schemas.microsoft.com/office/drawing/2014/main" id="{1F0CDEA2-AF73-4882-A677-9B5D94C22C81}"/>
              </a:ext>
            </a:extLst>
          </p:cNvPr>
          <p:cNvSpPr txBox="1"/>
          <p:nvPr/>
        </p:nvSpPr>
        <p:spPr>
          <a:xfrm>
            <a:off x="212401" y="5788815"/>
            <a:ext cx="2049848" cy="219291"/>
          </a:xfrm>
          <a:prstGeom prst="rect">
            <a:avLst/>
          </a:prstGeom>
          <a:noFill/>
        </p:spPr>
        <p:txBody>
          <a:bodyPr wrap="square" rtlCol="0">
            <a:spAutoFit/>
          </a:bodyPr>
          <a:lstStyle/>
          <a:p>
            <a:r>
              <a:rPr lang="en-US" sz="825" dirty="0">
                <a:ea typeface="Helvetica" charset="0"/>
                <a:cs typeface="Helvetica" charset="0"/>
              </a:rPr>
              <a:t>DELAY AND QUANTUM</a:t>
            </a:r>
          </a:p>
        </p:txBody>
      </p:sp>
      <p:grpSp>
        <p:nvGrpSpPr>
          <p:cNvPr id="41" name="Group 40">
            <a:extLst>
              <a:ext uri="{FF2B5EF4-FFF2-40B4-BE49-F238E27FC236}">
                <a16:creationId xmlns="" xmlns:a16="http://schemas.microsoft.com/office/drawing/2014/main" id="{8A0A827F-C64A-44AA-A5F1-98C0DFAE9D40}"/>
              </a:ext>
            </a:extLst>
          </p:cNvPr>
          <p:cNvGrpSpPr/>
          <p:nvPr/>
        </p:nvGrpSpPr>
        <p:grpSpPr>
          <a:xfrm>
            <a:off x="1563967" y="1667250"/>
            <a:ext cx="6006383" cy="4020745"/>
            <a:chOff x="2090999" y="269999"/>
            <a:chExt cx="8226001" cy="6318001"/>
          </a:xfrm>
        </p:grpSpPr>
        <p:cxnSp>
          <p:nvCxnSpPr>
            <p:cNvPr id="4" name="Time axis - Grid - Secondary">
              <a:extLst>
                <a:ext uri="{FF2B5EF4-FFF2-40B4-BE49-F238E27FC236}">
                  <a16:creationId xmlns="" xmlns:a16="http://schemas.microsoft.com/office/drawing/2014/main" id="{555EFA4A-ACC5-4D32-972F-09715A19F1CB}"/>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 name="Time axis - Grid - Primary">
              <a:extLst>
                <a:ext uri="{FF2B5EF4-FFF2-40B4-BE49-F238E27FC236}">
                  <a16:creationId xmlns="" xmlns:a16="http://schemas.microsoft.com/office/drawing/2014/main" id="{19D778D6-735E-4992-A91C-6302B053D6E4}"/>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6" name="Time axis - Grid - Secondary">
              <a:extLst>
                <a:ext uri="{FF2B5EF4-FFF2-40B4-BE49-F238E27FC236}">
                  <a16:creationId xmlns="" xmlns:a16="http://schemas.microsoft.com/office/drawing/2014/main" id="{D894FB7E-C684-40A1-BF6E-E5EF329094E4}"/>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Secondary">
              <a:extLst>
                <a:ext uri="{FF2B5EF4-FFF2-40B4-BE49-F238E27FC236}">
                  <a16:creationId xmlns="" xmlns:a16="http://schemas.microsoft.com/office/drawing/2014/main" id="{7CD65AA2-787E-4763-BA9D-5C17E870B20A}"/>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0CFCF3C0-B8E7-4E15-BAA3-DD696779B1CC}"/>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ACF63721-1A9C-429F-B625-EA947737D2EC}"/>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1608B422-267C-46B0-8F4A-6A80BCFB7BAD}"/>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Time axis - Label - Secondary">
              <a:extLst>
                <a:ext uri="{FF2B5EF4-FFF2-40B4-BE49-F238E27FC236}">
                  <a16:creationId xmlns="" xmlns:a16="http://schemas.microsoft.com/office/drawing/2014/main" id="{B11F2582-FF1C-466D-A7EB-605E3D40A339}"/>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2" name="Time axis - Label - Secondary">
              <a:extLst>
                <a:ext uri="{FF2B5EF4-FFF2-40B4-BE49-F238E27FC236}">
                  <a16:creationId xmlns="" xmlns:a16="http://schemas.microsoft.com/office/drawing/2014/main" id="{987B9727-BFB7-4C9F-A9F1-0F56A8A3174F}"/>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3" name="Time axis - Label - Secondary">
              <a:extLst>
                <a:ext uri="{FF2B5EF4-FFF2-40B4-BE49-F238E27FC236}">
                  <a16:creationId xmlns="" xmlns:a16="http://schemas.microsoft.com/office/drawing/2014/main" id="{0CE31C4D-AA8F-4887-B404-C87108432347}"/>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4" name="Time axis - Label - Secondary">
              <a:extLst>
                <a:ext uri="{FF2B5EF4-FFF2-40B4-BE49-F238E27FC236}">
                  <a16:creationId xmlns="" xmlns:a16="http://schemas.microsoft.com/office/drawing/2014/main" id="{14C9C5B7-EB5E-454C-BBAB-B83FEEBE6BBE}"/>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5" name="Time axis - Label - Secondary">
              <a:extLst>
                <a:ext uri="{FF2B5EF4-FFF2-40B4-BE49-F238E27FC236}">
                  <a16:creationId xmlns="" xmlns:a16="http://schemas.microsoft.com/office/drawing/2014/main" id="{F04B6CF8-4316-40C7-81EA-0629BBC0B4DA}"/>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6" name="Time axis - Label - Primary">
              <a:extLst>
                <a:ext uri="{FF2B5EF4-FFF2-40B4-BE49-F238E27FC236}">
                  <a16:creationId xmlns="" xmlns:a16="http://schemas.microsoft.com/office/drawing/2014/main" id="{02EC7C51-162A-4261-9E4F-617876EF428E}"/>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7" name="Time axis - Label - Secondary">
              <a:extLst>
                <a:ext uri="{FF2B5EF4-FFF2-40B4-BE49-F238E27FC236}">
                  <a16:creationId xmlns="" xmlns:a16="http://schemas.microsoft.com/office/drawing/2014/main" id="{A86C4A9D-D73A-465C-974B-61A8E73D0420}"/>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18" name="Overall Frame">
              <a:extLst>
                <a:ext uri="{FF2B5EF4-FFF2-40B4-BE49-F238E27FC236}">
                  <a16:creationId xmlns="" xmlns:a16="http://schemas.microsoft.com/office/drawing/2014/main" id="{FB423BAC-B1D3-4352-BC81-BF034953BEB0}"/>
                </a:ext>
              </a:extLst>
            </p:cNvPr>
            <p:cNvSpPr/>
            <p:nvPr/>
          </p:nvSpPr>
          <p:spPr>
            <a:xfrm>
              <a:off x="2090999" y="629999"/>
              <a:ext cx="8226001"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19" name="Custom1">
              <a:extLst>
                <a:ext uri="{FF2B5EF4-FFF2-40B4-BE49-F238E27FC236}">
                  <a16:creationId xmlns="" xmlns:a16="http://schemas.microsoft.com/office/drawing/2014/main" id="{3801718C-DEA5-4F51-AE28-39D84823A498}"/>
                </a:ext>
              </a:extLst>
            </p:cNvPr>
            <p:cNvSpPr/>
            <p:nvPr/>
          </p:nvSpPr>
          <p:spPr>
            <a:xfrm>
              <a:off x="3476901" y="841713"/>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0" name="As-Built">
              <a:extLst>
                <a:ext uri="{FF2B5EF4-FFF2-40B4-BE49-F238E27FC236}">
                  <a16:creationId xmlns="" xmlns:a16="http://schemas.microsoft.com/office/drawing/2014/main" id="{1A93F71E-6C8A-40DB-A82C-C4CD6C336B46}"/>
                </a:ext>
              </a:extLst>
            </p:cNvPr>
            <p:cNvSpPr/>
            <p:nvPr/>
          </p:nvSpPr>
          <p:spPr>
            <a:xfrm>
              <a:off x="4505151" y="841221"/>
              <a:ext cx="983544"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7265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1" name="As-Built">
              <a:extLst>
                <a:ext uri="{FF2B5EF4-FFF2-40B4-BE49-F238E27FC236}">
                  <a16:creationId xmlns="" xmlns:a16="http://schemas.microsoft.com/office/drawing/2014/main" id="{282A2668-F3F9-4BB3-AB13-D561849218DC}"/>
                </a:ext>
              </a:extLst>
            </p:cNvPr>
            <p:cNvSpPr/>
            <p:nvPr/>
          </p:nvSpPr>
          <p:spPr>
            <a:xfrm>
              <a:off x="4952217" y="1124935"/>
              <a:ext cx="156472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30854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2" name="Custom1">
              <a:extLst>
                <a:ext uri="{FF2B5EF4-FFF2-40B4-BE49-F238E27FC236}">
                  <a16:creationId xmlns="" xmlns:a16="http://schemas.microsoft.com/office/drawing/2014/main" id="{97E35D7B-9145-439C-BE4D-A1A3418577F5}"/>
                </a:ext>
              </a:extLst>
            </p:cNvPr>
            <p:cNvSpPr/>
            <p:nvPr/>
          </p:nvSpPr>
          <p:spPr>
            <a:xfrm>
              <a:off x="6516946" y="1124442"/>
              <a:ext cx="1072957"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3971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3" name="As-Planned">
              <a:extLst>
                <a:ext uri="{FF2B5EF4-FFF2-40B4-BE49-F238E27FC236}">
                  <a16:creationId xmlns="" xmlns:a16="http://schemas.microsoft.com/office/drawing/2014/main" id="{92CA7818-CCDF-4C99-B2A9-60E0DE3004F2}"/>
                </a:ext>
              </a:extLst>
            </p:cNvPr>
            <p:cNvSpPr/>
            <p:nvPr/>
          </p:nvSpPr>
          <p:spPr>
            <a:xfrm>
              <a:off x="7589903" y="1123947"/>
              <a:ext cx="447065"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47029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4" name="As-Built">
              <a:extLst>
                <a:ext uri="{FF2B5EF4-FFF2-40B4-BE49-F238E27FC236}">
                  <a16:creationId xmlns="" xmlns:a16="http://schemas.microsoft.com/office/drawing/2014/main" id="{78F346B2-0E3B-4FCF-8BA6-356032AC3E5E}"/>
                </a:ext>
              </a:extLst>
            </p:cNvPr>
            <p:cNvSpPr/>
            <p:nvPr/>
          </p:nvSpPr>
          <p:spPr>
            <a:xfrm>
              <a:off x="3476901" y="1407661"/>
              <a:ext cx="6705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5" name="Custom1">
              <a:extLst>
                <a:ext uri="{FF2B5EF4-FFF2-40B4-BE49-F238E27FC236}">
                  <a16:creationId xmlns="" xmlns:a16="http://schemas.microsoft.com/office/drawing/2014/main" id="{560A63D2-FD0C-44C2-9712-2EA0066F76B9}"/>
                </a:ext>
              </a:extLst>
            </p:cNvPr>
            <p:cNvSpPr/>
            <p:nvPr/>
          </p:nvSpPr>
          <p:spPr>
            <a:xfrm>
              <a:off x="4147498" y="1407169"/>
              <a:ext cx="2056501"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6" name="As-Built">
              <a:extLst>
                <a:ext uri="{FF2B5EF4-FFF2-40B4-BE49-F238E27FC236}">
                  <a16:creationId xmlns="" xmlns:a16="http://schemas.microsoft.com/office/drawing/2014/main" id="{F0C04D48-FB28-45D0-BA37-F1908B255257}"/>
                </a:ext>
              </a:extLst>
            </p:cNvPr>
            <p:cNvSpPr/>
            <p:nvPr/>
          </p:nvSpPr>
          <p:spPr>
            <a:xfrm>
              <a:off x="6203998" y="1690876"/>
              <a:ext cx="1385902"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7442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7" name="As-Planned">
              <a:extLst>
                <a:ext uri="{FF2B5EF4-FFF2-40B4-BE49-F238E27FC236}">
                  <a16:creationId xmlns="" xmlns:a16="http://schemas.microsoft.com/office/drawing/2014/main" id="{FA2E73BB-FB83-4219-BAF2-949D5C8C1B1D}"/>
                </a:ext>
              </a:extLst>
            </p:cNvPr>
            <p:cNvSpPr/>
            <p:nvPr/>
          </p:nvSpPr>
          <p:spPr>
            <a:xfrm>
              <a:off x="7589901" y="1690389"/>
              <a:ext cx="1385902"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7442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8" name="Critical Path">
              <a:extLst>
                <a:ext uri="{FF2B5EF4-FFF2-40B4-BE49-F238E27FC236}">
                  <a16:creationId xmlns="" xmlns:a16="http://schemas.microsoft.com/office/drawing/2014/main" id="{0AF3F310-C6CA-4B77-AFE0-7653A35AAECF}"/>
                </a:ext>
              </a:extLst>
            </p:cNvPr>
            <p:cNvSpPr/>
            <p:nvPr/>
          </p:nvSpPr>
          <p:spPr>
            <a:xfrm>
              <a:off x="7594663" y="1695150"/>
              <a:ext cx="1376378" cy="5399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9" name="Milestone">
              <a:extLst>
                <a:ext uri="{FF2B5EF4-FFF2-40B4-BE49-F238E27FC236}">
                  <a16:creationId xmlns="" xmlns:a16="http://schemas.microsoft.com/office/drawing/2014/main" id="{A0A05682-B244-4236-BC38-204D6AEADA31}"/>
                </a:ext>
              </a:extLst>
            </p:cNvPr>
            <p:cNvSpPr/>
            <p:nvPr/>
          </p:nvSpPr>
          <p:spPr>
            <a:xfrm>
              <a:off x="8874702" y="1938103"/>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sp>
          <p:nvSpPr>
            <p:cNvPr id="31" name="Custom1">
              <a:extLst>
                <a:ext uri="{FF2B5EF4-FFF2-40B4-BE49-F238E27FC236}">
                  <a16:creationId xmlns="" xmlns:a16="http://schemas.microsoft.com/office/drawing/2014/main" id="{CE76B96B-1DE8-44D9-A719-1A21A50F1BC3}"/>
                </a:ext>
              </a:extLst>
            </p:cNvPr>
            <p:cNvSpPr/>
            <p:nvPr/>
          </p:nvSpPr>
          <p:spPr>
            <a:xfrm>
              <a:off x="3476900" y="2541531"/>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32" name="As-Built">
              <a:extLst>
                <a:ext uri="{FF2B5EF4-FFF2-40B4-BE49-F238E27FC236}">
                  <a16:creationId xmlns="" xmlns:a16="http://schemas.microsoft.com/office/drawing/2014/main" id="{3757B0C1-8F54-43C5-A86C-060A72DBB73E}"/>
                </a:ext>
              </a:extLst>
            </p:cNvPr>
            <p:cNvSpPr/>
            <p:nvPr/>
          </p:nvSpPr>
          <p:spPr>
            <a:xfrm>
              <a:off x="4505150" y="2541041"/>
              <a:ext cx="983544"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7265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33" name="As-Built">
              <a:extLst>
                <a:ext uri="{FF2B5EF4-FFF2-40B4-BE49-F238E27FC236}">
                  <a16:creationId xmlns="" xmlns:a16="http://schemas.microsoft.com/office/drawing/2014/main" id="{7FC6F63E-8388-47DC-97F7-24065C8A6649}"/>
                </a:ext>
              </a:extLst>
            </p:cNvPr>
            <p:cNvSpPr/>
            <p:nvPr/>
          </p:nvSpPr>
          <p:spPr>
            <a:xfrm>
              <a:off x="4952216" y="2824755"/>
              <a:ext cx="156472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30854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4" name="Custom1">
              <a:extLst>
                <a:ext uri="{FF2B5EF4-FFF2-40B4-BE49-F238E27FC236}">
                  <a16:creationId xmlns="" xmlns:a16="http://schemas.microsoft.com/office/drawing/2014/main" id="{32EEFDBC-57E7-47D2-832A-0968A85F78B9}"/>
                </a:ext>
              </a:extLst>
            </p:cNvPr>
            <p:cNvSpPr/>
            <p:nvPr/>
          </p:nvSpPr>
          <p:spPr>
            <a:xfrm>
              <a:off x="6516945" y="2824263"/>
              <a:ext cx="1072957"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3971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35" name="As-Built">
              <a:extLst>
                <a:ext uri="{FF2B5EF4-FFF2-40B4-BE49-F238E27FC236}">
                  <a16:creationId xmlns="" xmlns:a16="http://schemas.microsoft.com/office/drawing/2014/main" id="{2F743EA2-1973-4369-B2D7-9DE2DC739F38}"/>
                </a:ext>
              </a:extLst>
            </p:cNvPr>
            <p:cNvSpPr/>
            <p:nvPr/>
          </p:nvSpPr>
          <p:spPr>
            <a:xfrm>
              <a:off x="7589903" y="2823769"/>
              <a:ext cx="44706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47029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6" name="As-Built">
              <a:extLst>
                <a:ext uri="{FF2B5EF4-FFF2-40B4-BE49-F238E27FC236}">
                  <a16:creationId xmlns="" xmlns:a16="http://schemas.microsoft.com/office/drawing/2014/main" id="{405D1275-9763-41AA-9A1C-CB2E5280D9CB}"/>
                </a:ext>
              </a:extLst>
            </p:cNvPr>
            <p:cNvSpPr/>
            <p:nvPr/>
          </p:nvSpPr>
          <p:spPr>
            <a:xfrm>
              <a:off x="3476901" y="3107483"/>
              <a:ext cx="6705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7" name="Custom1">
              <a:extLst>
                <a:ext uri="{FF2B5EF4-FFF2-40B4-BE49-F238E27FC236}">
                  <a16:creationId xmlns="" xmlns:a16="http://schemas.microsoft.com/office/drawing/2014/main" id="{4DE4148D-1C4D-4C0E-BC98-860E83F20AE1}"/>
                </a:ext>
              </a:extLst>
            </p:cNvPr>
            <p:cNvSpPr/>
            <p:nvPr/>
          </p:nvSpPr>
          <p:spPr>
            <a:xfrm>
              <a:off x="4147500" y="3106991"/>
              <a:ext cx="2056501"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8" name="As-Built">
              <a:extLst>
                <a:ext uri="{FF2B5EF4-FFF2-40B4-BE49-F238E27FC236}">
                  <a16:creationId xmlns="" xmlns:a16="http://schemas.microsoft.com/office/drawing/2014/main" id="{0E69E133-4ECB-40BC-B188-CFA57C12F3C7}"/>
                </a:ext>
              </a:extLst>
            </p:cNvPr>
            <p:cNvSpPr/>
            <p:nvPr/>
          </p:nvSpPr>
          <p:spPr>
            <a:xfrm>
              <a:off x="6203999" y="3390705"/>
              <a:ext cx="277180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1385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39" name="Milestone">
              <a:extLst>
                <a:ext uri="{FF2B5EF4-FFF2-40B4-BE49-F238E27FC236}">
                  <a16:creationId xmlns="" xmlns:a16="http://schemas.microsoft.com/office/drawing/2014/main" id="{58F3FC1D-7FD7-43BB-B8B3-EE780BCE4D64}"/>
                </a:ext>
              </a:extLst>
            </p:cNvPr>
            <p:cNvSpPr/>
            <p:nvPr/>
          </p:nvSpPr>
          <p:spPr>
            <a:xfrm>
              <a:off x="8854061" y="3638420"/>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grpSp>
      <p:cxnSp>
        <p:nvCxnSpPr>
          <p:cNvPr id="42" name="Straight Connector 41">
            <a:extLst>
              <a:ext uri="{FF2B5EF4-FFF2-40B4-BE49-F238E27FC236}">
                <a16:creationId xmlns="" xmlns:a16="http://schemas.microsoft.com/office/drawing/2014/main" id="{FC3B478B-9B3C-4D96-AFA6-A0E0D5F0ED35}"/>
              </a:ext>
            </a:extLst>
          </p:cNvPr>
          <p:cNvCxnSpPr>
            <a:cxnSpLocks/>
          </p:cNvCxnSpPr>
          <p:nvPr/>
        </p:nvCxnSpPr>
        <p:spPr>
          <a:xfrm>
            <a:off x="1569843" y="2987088"/>
            <a:ext cx="6000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F656AB17-5640-4DB9-ADB8-E2E06B4EBB96}"/>
              </a:ext>
            </a:extLst>
          </p:cNvPr>
          <p:cNvCxnSpPr>
            <a:cxnSpLocks/>
          </p:cNvCxnSpPr>
          <p:nvPr/>
        </p:nvCxnSpPr>
        <p:spPr>
          <a:xfrm>
            <a:off x="5579312" y="1889557"/>
            <a:ext cx="0" cy="109753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F74BEE2E-1C4F-4C32-B534-DAC5DD913A64}"/>
              </a:ext>
            </a:extLst>
          </p:cNvPr>
          <p:cNvCxnSpPr>
            <a:cxnSpLocks/>
            <a:endCxn id="39" idx="0"/>
          </p:cNvCxnSpPr>
          <p:nvPr/>
        </p:nvCxnSpPr>
        <p:spPr>
          <a:xfrm flipH="1">
            <a:off x="6581014" y="2989670"/>
            <a:ext cx="5415" cy="8212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ular Callout 100">
            <a:extLst>
              <a:ext uri="{FF2B5EF4-FFF2-40B4-BE49-F238E27FC236}">
                <a16:creationId xmlns="" xmlns:a16="http://schemas.microsoft.com/office/drawing/2014/main" id="{D89C69F0-B6F8-49CA-9C5B-8C291C23304A}"/>
              </a:ext>
            </a:extLst>
          </p:cNvPr>
          <p:cNvSpPr/>
          <p:nvPr/>
        </p:nvSpPr>
        <p:spPr>
          <a:xfrm>
            <a:off x="7064378" y="2605664"/>
            <a:ext cx="1398719" cy="438582"/>
          </a:xfrm>
          <a:prstGeom prst="wedgeRectCallout">
            <a:avLst>
              <a:gd name="adj1" fmla="val -76697"/>
              <a:gd name="adj2" fmla="val -867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Update 3 – Planned Completion Date 1 October (no delay)</a:t>
            </a:r>
          </a:p>
        </p:txBody>
      </p:sp>
      <p:sp>
        <p:nvSpPr>
          <p:cNvPr id="47" name="Rectangular Callout 112">
            <a:extLst>
              <a:ext uri="{FF2B5EF4-FFF2-40B4-BE49-F238E27FC236}">
                <a16:creationId xmlns="" xmlns:a16="http://schemas.microsoft.com/office/drawing/2014/main" id="{F6A0B30E-AE83-4096-876A-D2D939CB22B2}"/>
              </a:ext>
            </a:extLst>
          </p:cNvPr>
          <p:cNvSpPr/>
          <p:nvPr/>
        </p:nvSpPr>
        <p:spPr>
          <a:xfrm>
            <a:off x="7116353" y="3807759"/>
            <a:ext cx="1294768" cy="323165"/>
          </a:xfrm>
          <a:prstGeom prst="wedgeRectCallout">
            <a:avLst>
              <a:gd name="adj1" fmla="val -83110"/>
              <a:gd name="adj2" fmla="val -316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Update 4 – Completion Date 1 October (no delay)</a:t>
            </a:r>
          </a:p>
        </p:txBody>
      </p:sp>
      <p:sp>
        <p:nvSpPr>
          <p:cNvPr id="48" name="Rectangle 47">
            <a:extLst>
              <a:ext uri="{FF2B5EF4-FFF2-40B4-BE49-F238E27FC236}">
                <a16:creationId xmlns="" xmlns:a16="http://schemas.microsoft.com/office/drawing/2014/main" id="{8E87E90A-797C-4548-B9B2-73A727CBE765}"/>
              </a:ext>
            </a:extLst>
          </p:cNvPr>
          <p:cNvSpPr/>
          <p:nvPr/>
        </p:nvSpPr>
        <p:spPr>
          <a:xfrm>
            <a:off x="1650004" y="5103874"/>
            <a:ext cx="5853677" cy="5078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An analysis of the project’s facts on 1 October: </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There was no change in the planned completion date between updates 3 and 4.</a:t>
            </a:r>
          </a:p>
          <a:p>
            <a:pPr marL="128588" indent="-128588" algn="just">
              <a:buFont typeface="Arial" panose="020B0604020202020204" pitchFamily="34" charset="0"/>
              <a:buChar char="•"/>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Accordingly, there was no critical delay in the window.</a:t>
            </a:r>
          </a:p>
        </p:txBody>
      </p:sp>
      <p:graphicFrame>
        <p:nvGraphicFramePr>
          <p:cNvPr id="49" name="Table 48">
            <a:extLst>
              <a:ext uri="{FF2B5EF4-FFF2-40B4-BE49-F238E27FC236}">
                <a16:creationId xmlns="" xmlns:a16="http://schemas.microsoft.com/office/drawing/2014/main" id="{3417EE4C-6444-4AF4-9904-AA55B42002BC}"/>
              </a:ext>
            </a:extLst>
          </p:cNvPr>
          <p:cNvGraphicFramePr>
            <a:graphicFrameLocks noGrp="1"/>
          </p:cNvGraphicFramePr>
          <p:nvPr>
            <p:extLst/>
          </p:nvPr>
        </p:nvGraphicFramePr>
        <p:xfrm>
          <a:off x="2890926" y="4085013"/>
          <a:ext cx="3371833" cy="904639"/>
        </p:xfrm>
        <a:graphic>
          <a:graphicData uri="http://schemas.openxmlformats.org/drawingml/2006/table">
            <a:tbl>
              <a:tblPr firstRow="1" bandRow="1"/>
              <a:tblGrid>
                <a:gridCol w="741376">
                  <a:extLst>
                    <a:ext uri="{9D8B030D-6E8A-4147-A177-3AD203B41FA5}">
                      <a16:colId xmlns="" xmlns:a16="http://schemas.microsoft.com/office/drawing/2014/main" val="2437882198"/>
                    </a:ext>
                  </a:extLst>
                </a:gridCol>
                <a:gridCol w="1869967">
                  <a:extLst>
                    <a:ext uri="{9D8B030D-6E8A-4147-A177-3AD203B41FA5}">
                      <a16:colId xmlns="" xmlns:a16="http://schemas.microsoft.com/office/drawing/2014/main" val="4142449357"/>
                    </a:ext>
                  </a:extLst>
                </a:gridCol>
                <a:gridCol w="760490">
                  <a:extLst>
                    <a:ext uri="{9D8B030D-6E8A-4147-A177-3AD203B41FA5}">
                      <a16:colId xmlns="" xmlns:a16="http://schemas.microsoft.com/office/drawing/2014/main" val="474594461"/>
                    </a:ext>
                  </a:extLst>
                </a:gridCol>
              </a:tblGrid>
              <a:tr h="217885">
                <a:tc>
                  <a:txBody>
                    <a:bodyPr/>
                    <a:lstStyle/>
                    <a:p>
                      <a:pPr algn="ctr" rtl="0" fontAlgn="ctr"/>
                      <a:r>
                        <a:rPr lang="en-GB" sz="800" b="1" i="0" u="none" strike="noStrike" dirty="0">
                          <a:solidFill>
                            <a:srgbClr val="FFFFFF"/>
                          </a:solidFill>
                          <a:effectLst/>
                          <a:latin typeface="Calibri" panose="020F0502020204030204" pitchFamily="34" charset="0"/>
                        </a:rPr>
                        <a:t>WINDOW</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DELAY EVENT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EXTENT OF DELAY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3034128997"/>
                  </a:ext>
                </a:extLst>
              </a:tr>
              <a:tr h="217885">
                <a:tc>
                  <a:txBody>
                    <a:bodyPr/>
                    <a:lstStyle/>
                    <a:p>
                      <a:pPr algn="ctr" rtl="0" fontAlgn="ctr"/>
                      <a:r>
                        <a:rPr lang="en-GB" sz="800" b="0" i="0" u="none" strike="noStrike" dirty="0">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800" b="0" i="0" u="none" strike="noStrike" dirty="0">
                          <a:solidFill>
                            <a:srgbClr val="000000"/>
                          </a:solidFill>
                          <a:effectLst/>
                          <a:latin typeface="Calibri" panose="020F0502020204030204" pitchFamily="34" charset="0"/>
                        </a:rPr>
                        <a:t>Lack of access to Building 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074784679"/>
                  </a:ext>
                </a:extLst>
              </a:tr>
              <a:tr h="217885">
                <a:tc>
                  <a:txBody>
                    <a:bodyPr/>
                    <a:lstStyle/>
                    <a:p>
                      <a:pPr algn="ctr" rtl="0" fontAlgn="ctr"/>
                      <a:r>
                        <a:rPr lang="en-GB" sz="800" b="0" i="0" u="none" strike="noStrike" dirty="0">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800" b="0" i="0" u="none" strike="noStrike" dirty="0">
                          <a:solidFill>
                            <a:srgbClr val="000000"/>
                          </a:solidFill>
                          <a:effectLst/>
                          <a:latin typeface="Calibri" panose="020F0502020204030204" pitchFamily="34" charset="0"/>
                        </a:rPr>
                        <a:t>Remedial works on Building 2 foundations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25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726588412"/>
                  </a:ext>
                </a:extLst>
              </a:tr>
              <a:tr h="217885">
                <a:tc>
                  <a:txBody>
                    <a:bodyPr/>
                    <a:lstStyle/>
                    <a:p>
                      <a:pPr algn="ctr" fontAlgn="t"/>
                      <a:r>
                        <a:rPr lang="en-GB" sz="800" b="0" i="0" u="none" strike="noStrike" dirty="0">
                          <a:solidFill>
                            <a:srgbClr val="000000"/>
                          </a:solidFill>
                          <a:effectLst/>
                          <a:latin typeface="Arial" panose="020B0604020202020204" pitchFamily="34" charset="0"/>
                        </a:rPr>
                        <a:t> </a:t>
                      </a:r>
                    </a:p>
                  </a:txBody>
                  <a:tcPr marL="7144" marR="7144" marT="714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GB" sz="800" b="1" i="0" u="none" strike="noStrike" dirty="0">
                          <a:solidFill>
                            <a:srgbClr val="000000"/>
                          </a:solidFill>
                          <a:effectLst/>
                          <a:latin typeface="Calibri" panose="020F0502020204030204" pitchFamily="34" charset="0"/>
                        </a:rPr>
                        <a:t>TOTAL DELAY</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758024629"/>
                  </a:ext>
                </a:extLst>
              </a:tr>
            </a:tbl>
          </a:graphicData>
        </a:graphic>
      </p:graphicFrame>
      <p:sp>
        <p:nvSpPr>
          <p:cNvPr id="52" name="TextBox 51">
            <a:extLst>
              <a:ext uri="{FF2B5EF4-FFF2-40B4-BE49-F238E27FC236}">
                <a16:creationId xmlns="" xmlns:a16="http://schemas.microsoft.com/office/drawing/2014/main" id="{E53A6EB2-6CA4-48B8-8BF0-7E79CA9F43F4}"/>
              </a:ext>
            </a:extLst>
          </p:cNvPr>
          <p:cNvSpPr txBox="1"/>
          <p:nvPr/>
        </p:nvSpPr>
        <p:spPr>
          <a:xfrm>
            <a:off x="45632" y="2157117"/>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2b – Update 3 Planned Programme </a:t>
            </a:r>
          </a:p>
        </p:txBody>
      </p:sp>
      <p:sp>
        <p:nvSpPr>
          <p:cNvPr id="53" name="TextBox 52">
            <a:extLst>
              <a:ext uri="{FF2B5EF4-FFF2-40B4-BE49-F238E27FC236}">
                <a16:creationId xmlns="" xmlns:a16="http://schemas.microsoft.com/office/drawing/2014/main" id="{C473AA26-CCDE-46B3-98BD-B8AA90D07540}"/>
              </a:ext>
            </a:extLst>
          </p:cNvPr>
          <p:cNvSpPr txBox="1"/>
          <p:nvPr/>
        </p:nvSpPr>
        <p:spPr>
          <a:xfrm>
            <a:off x="45632" y="3222516"/>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2c – Update 4 Planned Programme (As-Built) </a:t>
            </a:r>
          </a:p>
        </p:txBody>
      </p:sp>
      <p:cxnSp>
        <p:nvCxnSpPr>
          <p:cNvPr id="54" name="Straight Arrow Connector 53">
            <a:extLst>
              <a:ext uri="{FF2B5EF4-FFF2-40B4-BE49-F238E27FC236}">
                <a16:creationId xmlns="" xmlns:a16="http://schemas.microsoft.com/office/drawing/2014/main" id="{41454A3D-5B4C-4462-BB86-EA9F84B86D03}"/>
              </a:ext>
            </a:extLst>
          </p:cNvPr>
          <p:cNvCxnSpPr>
            <a:cxnSpLocks/>
            <a:stCxn id="26" idx="3"/>
            <a:endCxn id="27" idx="1"/>
          </p:cNvCxnSpPr>
          <p:nvPr/>
        </p:nvCxnSpPr>
        <p:spPr>
          <a:xfrm flipV="1">
            <a:off x="5579103" y="2617000"/>
            <a:ext cx="1" cy="3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80">
            <a:extLst>
              <a:ext uri="{FF2B5EF4-FFF2-40B4-BE49-F238E27FC236}">
                <a16:creationId xmlns="" xmlns:a16="http://schemas.microsoft.com/office/drawing/2014/main" id="{D4132A51-7A02-4293-96E5-EBC5E2DD859A}"/>
              </a:ext>
            </a:extLst>
          </p:cNvPr>
          <p:cNvCxnSpPr>
            <a:cxnSpLocks/>
            <a:stCxn id="23" idx="3"/>
            <a:endCxn id="29" idx="0"/>
          </p:cNvCxnSpPr>
          <p:nvPr/>
        </p:nvCxnSpPr>
        <p:spPr>
          <a:xfrm>
            <a:off x="5905539" y="2256520"/>
            <a:ext cx="690547" cy="472304"/>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 xmlns:a16="http://schemas.microsoft.com/office/drawing/2014/main" id="{FF54CAD4-427A-46C5-92B7-3EFB0B3F0E2C}"/>
              </a:ext>
            </a:extLst>
          </p:cNvPr>
          <p:cNvSpPr/>
          <p:nvPr/>
        </p:nvSpPr>
        <p:spPr>
          <a:xfrm>
            <a:off x="0" y="2994278"/>
            <a:ext cx="9144000" cy="269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5" name="TextBox 54">
            <a:extLst>
              <a:ext uri="{FF2B5EF4-FFF2-40B4-BE49-F238E27FC236}">
                <a16:creationId xmlns="" xmlns:a16="http://schemas.microsoft.com/office/drawing/2014/main" id="{D1BA91A3-F106-49D7-8425-F53EB40FD5BD}"/>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40618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DDBA91B-FC52-4ED4-AD08-98DD2299AABC}"/>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4. As-planned versus As-built Windows Analysis</a:t>
            </a:r>
          </a:p>
        </p:txBody>
      </p:sp>
      <p:sp>
        <p:nvSpPr>
          <p:cNvPr id="3" name="TextBox 2">
            <a:extLst>
              <a:ext uri="{FF2B5EF4-FFF2-40B4-BE49-F238E27FC236}">
                <a16:creationId xmlns="" xmlns:a16="http://schemas.microsoft.com/office/drawing/2014/main" id="{B0C5B1CE-AEFB-4B5A-BD46-828F109ADD77}"/>
              </a:ext>
            </a:extLst>
          </p:cNvPr>
          <p:cNvSpPr txBox="1"/>
          <p:nvPr/>
        </p:nvSpPr>
        <p:spPr>
          <a:xfrm>
            <a:off x="212401" y="5788815"/>
            <a:ext cx="2049848" cy="219291"/>
          </a:xfrm>
          <a:prstGeom prst="rect">
            <a:avLst/>
          </a:prstGeom>
          <a:noFill/>
        </p:spPr>
        <p:txBody>
          <a:bodyPr wrap="square" rtlCol="0">
            <a:spAutoFit/>
          </a:bodyPr>
          <a:lstStyle/>
          <a:p>
            <a:r>
              <a:rPr lang="en-US" sz="825" dirty="0">
                <a:ea typeface="Helvetica" charset="0"/>
                <a:cs typeface="Helvetica" charset="0"/>
              </a:rPr>
              <a:t>DELAY AND QUANTUM</a:t>
            </a:r>
          </a:p>
        </p:txBody>
      </p:sp>
      <p:sp>
        <p:nvSpPr>
          <p:cNvPr id="4" name="Content Placeholder 5">
            <a:extLst>
              <a:ext uri="{FF2B5EF4-FFF2-40B4-BE49-F238E27FC236}">
                <a16:creationId xmlns="" xmlns:a16="http://schemas.microsoft.com/office/drawing/2014/main" id="{778418EF-C360-43A8-8C9C-96AC424D0505}"/>
              </a:ext>
            </a:extLst>
          </p:cNvPr>
          <p:cNvSpPr txBox="1">
            <a:spLocks/>
          </p:cNvSpPr>
          <p:nvPr/>
        </p:nvSpPr>
        <p:spPr>
          <a:xfrm>
            <a:off x="191926" y="1667250"/>
            <a:ext cx="8760149" cy="377190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buAutoNum type="arabicPeriod"/>
              <a:tabLst>
                <a:tab pos="171450" algn="l"/>
              </a:tabLst>
            </a:pPr>
            <a:r>
              <a:rPr lang="en-GB" sz="900" b="1" dirty="0">
                <a:latin typeface="Calibri" panose="020F0502020204030204" pitchFamily="34" charset="0"/>
                <a:ea typeface="Times New Roman" panose="02020603050405020304" pitchFamily="18" charset="0"/>
                <a:cs typeface="Times New Roman" panose="02020603050405020304" pitchFamily="18" charset="0"/>
              </a:rPr>
              <a:t>This analysis requires the following information:</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Baseline programme;</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As-built programme;</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Sufficient as-built information, or understanding of the facts, to determine the actual critical path; and</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Sufficient as-built information to explain the causes of critical delay.</a:t>
            </a:r>
          </a:p>
          <a:p>
            <a:pPr marL="171450" indent="-171450" algn="just">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Steps:</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1, establish the baseline programme.</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2, establish the as-built programme and the actual critical path through an analysis of the project’s facts and practical experience.</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3, divide the actual critical path into windows of time which represent a single critical activity or a discrete set of critical activities.  </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4, measure the extent of delay incurred at the start and end of each window by reference to the baseline programme.</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Step 5, calculate the extent of delay incurred in each window and examine the project records in order to determine the causes of delay.</a:t>
            </a:r>
          </a:p>
          <a:p>
            <a:pPr marL="171450" indent="-171450" algn="just">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Reasons to perform this type of analysis:</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The programme updates are too few or unreasonable, thereby preventing their use for a time slice windows method of delay analysis.</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Besides the time slice windows method, this is the only method of analysis which determines the critical path contemporaneously, the effect of the delay events retrospectively and is consistent with the effect and cause approach.</a:t>
            </a:r>
          </a:p>
          <a:p>
            <a:pPr marL="171450" indent="-171450" algn="just">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Common problems with this type of analysis:</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Unreasonable assumptions in the baseline programme can lead to unreasonable results. </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The analysis supporting the determination of the critical path is not sufficiently robust.</a:t>
            </a:r>
          </a:p>
          <a:p>
            <a:pPr marL="557213" lvl="1" indent="-214313" algn="just">
              <a:tabLst>
                <a:tab pos="171450" algn="l"/>
              </a:tabLst>
            </a:pPr>
            <a:r>
              <a:rPr lang="en-GB" sz="1050" dirty="0">
                <a:latin typeface="Calibri" panose="020F0502020204030204" pitchFamily="34" charset="0"/>
                <a:ea typeface="Times New Roman" panose="02020603050405020304" pitchFamily="18" charset="0"/>
                <a:cs typeface="Times New Roman" panose="02020603050405020304" pitchFamily="18" charset="0"/>
              </a:rPr>
              <a:t>Project records may be inadequate to accurately determine the causes of delay.</a:t>
            </a:r>
            <a:endParaRPr lang="en-GB" sz="1050" dirty="0"/>
          </a:p>
        </p:txBody>
      </p:sp>
      <p:sp>
        <p:nvSpPr>
          <p:cNvPr id="5" name="TextBox 4">
            <a:extLst>
              <a:ext uri="{FF2B5EF4-FFF2-40B4-BE49-F238E27FC236}">
                <a16:creationId xmlns="" xmlns:a16="http://schemas.microsoft.com/office/drawing/2014/main" id="{BAA79AE4-3DE4-4290-97E8-EFDC2FE8407F}"/>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404229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114B29D-F78D-4CCA-AEC6-E2061515ED0D}"/>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4. As-planned versus As-built Windows Analysis</a:t>
            </a:r>
          </a:p>
        </p:txBody>
      </p:sp>
      <p:sp>
        <p:nvSpPr>
          <p:cNvPr id="3" name="TextBox 2">
            <a:extLst>
              <a:ext uri="{FF2B5EF4-FFF2-40B4-BE49-F238E27FC236}">
                <a16:creationId xmlns="" xmlns:a16="http://schemas.microsoft.com/office/drawing/2014/main" id="{2AD9688F-92C1-4015-9147-D5F89894081B}"/>
              </a:ext>
            </a:extLst>
          </p:cNvPr>
          <p:cNvSpPr txBox="1"/>
          <p:nvPr/>
        </p:nvSpPr>
        <p:spPr>
          <a:xfrm>
            <a:off x="212401" y="5788815"/>
            <a:ext cx="2049848" cy="219291"/>
          </a:xfrm>
          <a:prstGeom prst="rect">
            <a:avLst/>
          </a:prstGeom>
          <a:noFill/>
        </p:spPr>
        <p:txBody>
          <a:bodyPr wrap="square" rtlCol="0">
            <a:spAutoFit/>
          </a:bodyPr>
          <a:lstStyle/>
          <a:p>
            <a:r>
              <a:rPr lang="en-US" sz="825" dirty="0">
                <a:ea typeface="Helvetica" charset="0"/>
                <a:cs typeface="Helvetica" charset="0"/>
              </a:rPr>
              <a:t>DELAY AND QUANTUM</a:t>
            </a:r>
          </a:p>
        </p:txBody>
      </p:sp>
      <p:grpSp>
        <p:nvGrpSpPr>
          <p:cNvPr id="72" name="Group 71">
            <a:extLst>
              <a:ext uri="{FF2B5EF4-FFF2-40B4-BE49-F238E27FC236}">
                <a16:creationId xmlns="" xmlns:a16="http://schemas.microsoft.com/office/drawing/2014/main" id="{AC7D8B6A-91FC-432A-BF14-12DC908D297E}"/>
              </a:ext>
            </a:extLst>
          </p:cNvPr>
          <p:cNvGrpSpPr/>
          <p:nvPr/>
        </p:nvGrpSpPr>
        <p:grpSpPr>
          <a:xfrm>
            <a:off x="1622974" y="1665297"/>
            <a:ext cx="6164100" cy="4043624"/>
            <a:chOff x="2090999" y="269999"/>
            <a:chExt cx="8226001" cy="6318001"/>
          </a:xfrm>
        </p:grpSpPr>
        <p:sp>
          <p:nvSpPr>
            <p:cNvPr id="61" name="As-Built">
              <a:extLst>
                <a:ext uri="{FF2B5EF4-FFF2-40B4-BE49-F238E27FC236}">
                  <a16:creationId xmlns="" xmlns:a16="http://schemas.microsoft.com/office/drawing/2014/main" id="{AF1AEA20-0DAB-4C22-B390-034F1DEA92AA}"/>
                </a:ext>
              </a:extLst>
            </p:cNvPr>
            <p:cNvSpPr/>
            <p:nvPr/>
          </p:nvSpPr>
          <p:spPr>
            <a:xfrm>
              <a:off x="4505151" y="2888609"/>
              <a:ext cx="1336425" cy="143434"/>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34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cxnSp>
          <p:nvCxnSpPr>
            <p:cNvPr id="38" name="Time axis - Grid - Secondary">
              <a:extLst>
                <a:ext uri="{FF2B5EF4-FFF2-40B4-BE49-F238E27FC236}">
                  <a16:creationId xmlns="" xmlns:a16="http://schemas.microsoft.com/office/drawing/2014/main" id="{F1DCEC49-8710-4799-BA67-625950785933}"/>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9" name="Time axis - Grid - Primary">
              <a:extLst>
                <a:ext uri="{FF2B5EF4-FFF2-40B4-BE49-F238E27FC236}">
                  <a16:creationId xmlns="" xmlns:a16="http://schemas.microsoft.com/office/drawing/2014/main" id="{0E7D29A9-6C72-4D99-A2AC-A6E747BD9823}"/>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40" name="Time axis - Grid - Secondary">
              <a:extLst>
                <a:ext uri="{FF2B5EF4-FFF2-40B4-BE49-F238E27FC236}">
                  <a16:creationId xmlns="" xmlns:a16="http://schemas.microsoft.com/office/drawing/2014/main" id="{E4E91E3D-45BC-4CE1-ADD6-7F5F5701AAB1}"/>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1" name="Time axis - Grid - Secondary">
              <a:extLst>
                <a:ext uri="{FF2B5EF4-FFF2-40B4-BE49-F238E27FC236}">
                  <a16:creationId xmlns="" xmlns:a16="http://schemas.microsoft.com/office/drawing/2014/main" id="{D40363A7-2C36-4743-94F8-512131CBB8B3}"/>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2" name="Time axis - Grid - Secondary">
              <a:extLst>
                <a:ext uri="{FF2B5EF4-FFF2-40B4-BE49-F238E27FC236}">
                  <a16:creationId xmlns="" xmlns:a16="http://schemas.microsoft.com/office/drawing/2014/main" id="{FDF98D83-7434-4A91-B864-965217A04460}"/>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3" name="Time axis - Grid - Secondary">
              <a:extLst>
                <a:ext uri="{FF2B5EF4-FFF2-40B4-BE49-F238E27FC236}">
                  <a16:creationId xmlns="" xmlns:a16="http://schemas.microsoft.com/office/drawing/2014/main" id="{A316B426-E1DD-4D10-A27D-BFE6951E6AFB}"/>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4" name="Time axis - Grid - Secondary">
              <a:extLst>
                <a:ext uri="{FF2B5EF4-FFF2-40B4-BE49-F238E27FC236}">
                  <a16:creationId xmlns="" xmlns:a16="http://schemas.microsoft.com/office/drawing/2014/main" id="{9C7C5C81-0ADE-4E6C-A707-1ED743B2BA28}"/>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5" name="Time axis - Label - Secondary">
              <a:extLst>
                <a:ext uri="{FF2B5EF4-FFF2-40B4-BE49-F238E27FC236}">
                  <a16:creationId xmlns="" xmlns:a16="http://schemas.microsoft.com/office/drawing/2014/main" id="{7424FED4-C8CD-4ADB-AC53-FC0AFE338881}"/>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46" name="Time axis - Label - Secondary">
              <a:extLst>
                <a:ext uri="{FF2B5EF4-FFF2-40B4-BE49-F238E27FC236}">
                  <a16:creationId xmlns="" xmlns:a16="http://schemas.microsoft.com/office/drawing/2014/main" id="{D32ECC0C-F6E5-4D38-8EB7-D4523FC95865}"/>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47" name="Time axis - Label - Secondary">
              <a:extLst>
                <a:ext uri="{FF2B5EF4-FFF2-40B4-BE49-F238E27FC236}">
                  <a16:creationId xmlns="" xmlns:a16="http://schemas.microsoft.com/office/drawing/2014/main" id="{B0BBB34C-19CD-4144-8211-12E8C6BC82DC}"/>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48" name="Time axis - Label - Secondary">
              <a:extLst>
                <a:ext uri="{FF2B5EF4-FFF2-40B4-BE49-F238E27FC236}">
                  <a16:creationId xmlns="" xmlns:a16="http://schemas.microsoft.com/office/drawing/2014/main" id="{6D7BAECD-E4CF-47A8-8CDA-0286EC6612BD}"/>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49" name="Time axis - Label - Secondary">
              <a:extLst>
                <a:ext uri="{FF2B5EF4-FFF2-40B4-BE49-F238E27FC236}">
                  <a16:creationId xmlns="" xmlns:a16="http://schemas.microsoft.com/office/drawing/2014/main" id="{10522764-D174-408A-9DB6-B8D0C8458129}"/>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50" name="Time axis - Label - Primary">
              <a:extLst>
                <a:ext uri="{FF2B5EF4-FFF2-40B4-BE49-F238E27FC236}">
                  <a16:creationId xmlns="" xmlns:a16="http://schemas.microsoft.com/office/drawing/2014/main" id="{A2923C92-60BC-4D2C-A360-2565C0DF8F56}"/>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51" name="Time axis - Label - Secondary">
              <a:extLst>
                <a:ext uri="{FF2B5EF4-FFF2-40B4-BE49-F238E27FC236}">
                  <a16:creationId xmlns="" xmlns:a16="http://schemas.microsoft.com/office/drawing/2014/main" id="{8FFDA58D-67E8-499D-B2D7-457EFDF422FD}"/>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52" name="Overall Frame">
              <a:extLst>
                <a:ext uri="{FF2B5EF4-FFF2-40B4-BE49-F238E27FC236}">
                  <a16:creationId xmlns="" xmlns:a16="http://schemas.microsoft.com/office/drawing/2014/main" id="{DCB34C43-445B-4633-8561-49617F80727C}"/>
                </a:ext>
              </a:extLst>
            </p:cNvPr>
            <p:cNvSpPr/>
            <p:nvPr/>
          </p:nvSpPr>
          <p:spPr>
            <a:xfrm>
              <a:off x="2090999" y="629999"/>
              <a:ext cx="8226001"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53" name="As-Planned">
              <a:extLst>
                <a:ext uri="{FF2B5EF4-FFF2-40B4-BE49-F238E27FC236}">
                  <a16:creationId xmlns="" xmlns:a16="http://schemas.microsoft.com/office/drawing/2014/main" id="{2661F199-6610-45E7-8EAB-3747214FCADF}"/>
                </a:ext>
              </a:extLst>
            </p:cNvPr>
            <p:cNvSpPr/>
            <p:nvPr/>
          </p:nvSpPr>
          <p:spPr>
            <a:xfrm>
              <a:off x="3476901" y="930374"/>
              <a:ext cx="1341196"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54" name="As-Planned">
              <a:extLst>
                <a:ext uri="{FF2B5EF4-FFF2-40B4-BE49-F238E27FC236}">
                  <a16:creationId xmlns="" xmlns:a16="http://schemas.microsoft.com/office/drawing/2014/main" id="{785E65F6-967B-440A-BF48-519DB03965C2}"/>
                </a:ext>
              </a:extLst>
            </p:cNvPr>
            <p:cNvSpPr/>
            <p:nvPr/>
          </p:nvSpPr>
          <p:spPr>
            <a:xfrm>
              <a:off x="4818097" y="1302749"/>
              <a:ext cx="2056500"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55" name="As-Planned">
              <a:extLst>
                <a:ext uri="{FF2B5EF4-FFF2-40B4-BE49-F238E27FC236}">
                  <a16:creationId xmlns="" xmlns:a16="http://schemas.microsoft.com/office/drawing/2014/main" id="{42F3F0DC-ED0B-4878-A608-21A4E76C0A5B}"/>
                </a:ext>
              </a:extLst>
            </p:cNvPr>
            <p:cNvSpPr/>
            <p:nvPr/>
          </p:nvSpPr>
          <p:spPr>
            <a:xfrm>
              <a:off x="3476901" y="1675124"/>
              <a:ext cx="6705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56" name="As-Planned">
              <a:extLst>
                <a:ext uri="{FF2B5EF4-FFF2-40B4-BE49-F238E27FC236}">
                  <a16:creationId xmlns="" xmlns:a16="http://schemas.microsoft.com/office/drawing/2014/main" id="{EB2DF4F9-87ED-4F07-99E9-282CD1EEE9D7}"/>
                </a:ext>
              </a:extLst>
            </p:cNvPr>
            <p:cNvSpPr/>
            <p:nvPr/>
          </p:nvSpPr>
          <p:spPr>
            <a:xfrm>
              <a:off x="4147499" y="2047499"/>
              <a:ext cx="27270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57" name="Milestone">
              <a:extLst>
                <a:ext uri="{FF2B5EF4-FFF2-40B4-BE49-F238E27FC236}">
                  <a16:creationId xmlns="" xmlns:a16="http://schemas.microsoft.com/office/drawing/2014/main" id="{00284611-2276-4C11-B98E-14DA86915F1E}"/>
                </a:ext>
              </a:extLst>
            </p:cNvPr>
            <p:cNvSpPr/>
            <p:nvPr/>
          </p:nvSpPr>
          <p:spPr>
            <a:xfrm>
              <a:off x="6762617" y="2383874"/>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sp>
          <p:nvSpPr>
            <p:cNvPr id="59" name="Custom1">
              <a:extLst>
                <a:ext uri="{FF2B5EF4-FFF2-40B4-BE49-F238E27FC236}">
                  <a16:creationId xmlns="" xmlns:a16="http://schemas.microsoft.com/office/drawing/2014/main" id="{70B30A48-8B96-4389-ABB2-C65C15EDA637}"/>
                </a:ext>
              </a:extLst>
            </p:cNvPr>
            <p:cNvSpPr/>
            <p:nvPr/>
          </p:nvSpPr>
          <p:spPr>
            <a:xfrm>
              <a:off x="3476901" y="2891039"/>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60" name="Critical Path">
              <a:extLst>
                <a:ext uri="{FF2B5EF4-FFF2-40B4-BE49-F238E27FC236}">
                  <a16:creationId xmlns="" xmlns:a16="http://schemas.microsoft.com/office/drawing/2014/main" id="{C2D523CE-BFF3-4A33-B309-658683632F56}"/>
                </a:ext>
              </a:extLst>
            </p:cNvPr>
            <p:cNvSpPr/>
            <p:nvPr/>
          </p:nvSpPr>
          <p:spPr>
            <a:xfrm>
              <a:off x="3481664" y="2895802"/>
              <a:ext cx="1644616"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62" name="As-Built">
              <a:extLst>
                <a:ext uri="{FF2B5EF4-FFF2-40B4-BE49-F238E27FC236}">
                  <a16:creationId xmlns="" xmlns:a16="http://schemas.microsoft.com/office/drawing/2014/main" id="{DE0C425A-2F8A-4D6F-8E0E-4562E72CD0AF}"/>
                </a:ext>
              </a:extLst>
            </p:cNvPr>
            <p:cNvSpPr/>
            <p:nvPr/>
          </p:nvSpPr>
          <p:spPr>
            <a:xfrm>
              <a:off x="5131040" y="3316611"/>
              <a:ext cx="169884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40913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63" name="Custom1">
              <a:extLst>
                <a:ext uri="{FF2B5EF4-FFF2-40B4-BE49-F238E27FC236}">
                  <a16:creationId xmlns="" xmlns:a16="http://schemas.microsoft.com/office/drawing/2014/main" id="{CA112AFD-957D-473D-9E66-A0EEA46FA3D9}"/>
                </a:ext>
              </a:extLst>
            </p:cNvPr>
            <p:cNvSpPr/>
            <p:nvPr/>
          </p:nvSpPr>
          <p:spPr>
            <a:xfrm>
              <a:off x="6829889" y="3312812"/>
              <a:ext cx="760013" cy="143434"/>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7324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64" name="As-Built">
              <a:extLst>
                <a:ext uri="{FF2B5EF4-FFF2-40B4-BE49-F238E27FC236}">
                  <a16:creationId xmlns="" xmlns:a16="http://schemas.microsoft.com/office/drawing/2014/main" id="{EEBDA993-17E0-402A-A464-1CA28360C563}"/>
                </a:ext>
              </a:extLst>
            </p:cNvPr>
            <p:cNvSpPr/>
            <p:nvPr/>
          </p:nvSpPr>
          <p:spPr>
            <a:xfrm>
              <a:off x="7585493" y="3314692"/>
              <a:ext cx="540321" cy="143434"/>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13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65" name="As-Built">
              <a:extLst>
                <a:ext uri="{FF2B5EF4-FFF2-40B4-BE49-F238E27FC236}">
                  <a16:creationId xmlns="" xmlns:a16="http://schemas.microsoft.com/office/drawing/2014/main" id="{1912761B-C50E-405D-BE78-070071D7EFC3}"/>
                </a:ext>
              </a:extLst>
            </p:cNvPr>
            <p:cNvSpPr/>
            <p:nvPr/>
          </p:nvSpPr>
          <p:spPr>
            <a:xfrm>
              <a:off x="3476901" y="3601578"/>
              <a:ext cx="684599"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971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66" name="Custom1">
              <a:extLst>
                <a:ext uri="{FF2B5EF4-FFF2-40B4-BE49-F238E27FC236}">
                  <a16:creationId xmlns="" xmlns:a16="http://schemas.microsoft.com/office/drawing/2014/main" id="{77818F4E-80E7-4F9C-8FB5-6B1B752012FF}"/>
                </a:ext>
              </a:extLst>
            </p:cNvPr>
            <p:cNvSpPr/>
            <p:nvPr/>
          </p:nvSpPr>
          <p:spPr>
            <a:xfrm>
              <a:off x="4151899" y="3597770"/>
              <a:ext cx="2053798"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94561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67" name="Critical Path">
              <a:extLst>
                <a:ext uri="{FF2B5EF4-FFF2-40B4-BE49-F238E27FC236}">
                  <a16:creationId xmlns="" xmlns:a16="http://schemas.microsoft.com/office/drawing/2014/main" id="{821F4E0C-0756-48E2-A931-D3E3B73EFC79}"/>
                </a:ext>
              </a:extLst>
            </p:cNvPr>
            <p:cNvSpPr/>
            <p:nvPr/>
          </p:nvSpPr>
          <p:spPr>
            <a:xfrm>
              <a:off x="5091099" y="3602532"/>
              <a:ext cx="1108138"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68" name="As-Built">
              <a:extLst>
                <a:ext uri="{FF2B5EF4-FFF2-40B4-BE49-F238E27FC236}">
                  <a16:creationId xmlns="" xmlns:a16="http://schemas.microsoft.com/office/drawing/2014/main" id="{2A86A378-9883-4A4E-A277-6CA0C824C589}"/>
                </a:ext>
              </a:extLst>
            </p:cNvPr>
            <p:cNvSpPr/>
            <p:nvPr/>
          </p:nvSpPr>
          <p:spPr>
            <a:xfrm>
              <a:off x="6204000" y="3970145"/>
              <a:ext cx="27270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69" name="Critical Path">
              <a:extLst>
                <a:ext uri="{FF2B5EF4-FFF2-40B4-BE49-F238E27FC236}">
                  <a16:creationId xmlns="" xmlns:a16="http://schemas.microsoft.com/office/drawing/2014/main" id="{D321816F-7463-417D-B697-5CD1B90754AD}"/>
                </a:ext>
              </a:extLst>
            </p:cNvPr>
            <p:cNvSpPr/>
            <p:nvPr/>
          </p:nvSpPr>
          <p:spPr>
            <a:xfrm>
              <a:off x="6208762" y="3974907"/>
              <a:ext cx="2717573"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70" name="Milestone">
              <a:extLst>
                <a:ext uri="{FF2B5EF4-FFF2-40B4-BE49-F238E27FC236}">
                  <a16:creationId xmlns="" xmlns:a16="http://schemas.microsoft.com/office/drawing/2014/main" id="{5900FC13-59D9-4492-B89D-EF7AB19820CD}"/>
                </a:ext>
              </a:extLst>
            </p:cNvPr>
            <p:cNvSpPr/>
            <p:nvPr/>
          </p:nvSpPr>
          <p:spPr>
            <a:xfrm>
              <a:off x="8823098" y="4306519"/>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grpSp>
      <p:sp>
        <p:nvSpPr>
          <p:cNvPr id="73" name="Rectangle 72">
            <a:extLst>
              <a:ext uri="{FF2B5EF4-FFF2-40B4-BE49-F238E27FC236}">
                <a16:creationId xmlns="" xmlns:a16="http://schemas.microsoft.com/office/drawing/2014/main" id="{0FBDA5D7-A546-477B-886C-66AA71233BFB}"/>
              </a:ext>
            </a:extLst>
          </p:cNvPr>
          <p:cNvSpPr/>
          <p:nvPr/>
        </p:nvSpPr>
        <p:spPr>
          <a:xfrm>
            <a:off x="1658744" y="4413354"/>
            <a:ext cx="6023654" cy="12926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An analysis of the project’s facts and practical experience leads to the following critical path conclusions:</a:t>
            </a:r>
          </a:p>
          <a:p>
            <a:pPr marL="128588" indent="-128588" algn="just">
              <a:buFont typeface="Arial" panose="020B0604020202020204" pitchFamily="34" charset="0"/>
              <a:buChar char="•"/>
              <a:tabLst>
                <a:tab pos="171450" algn="l"/>
              </a:tabLst>
            </a:pPr>
            <a:endParaRPr lang="en-GB" sz="75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128588" indent="-128588" algn="just">
              <a:buFont typeface="Arial" panose="020B0604020202020204" pitchFamily="34" charset="0"/>
              <a:buChar char="•"/>
              <a:tabLst>
                <a:tab pos="171450" algn="l"/>
              </a:tabLst>
            </a:pPr>
            <a:r>
              <a:rPr lang="en-GB" sz="9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1 June – 7 July</a:t>
            </a:r>
            <a:r>
              <a:rPr lang="en-GB" sz="900" dirty="0">
                <a:latin typeface="Calibri" panose="020F0502020204030204" pitchFamily="34" charset="0"/>
                <a:ea typeface="Times New Roman" panose="02020603050405020304" pitchFamily="18" charset="0"/>
                <a:cs typeface="Times New Roman" panose="02020603050405020304" pitchFamily="18" charset="0"/>
              </a:rPr>
              <a:t>, the critical path starts in building 1’s substructure because it was delayed while building 2 was not.</a:t>
            </a:r>
          </a:p>
          <a:p>
            <a:pPr marL="128588" indent="-128588" algn="just">
              <a:buFont typeface="Arial" panose="020B0604020202020204" pitchFamily="34" charset="0"/>
              <a:buChar char="•"/>
              <a:tabLst>
                <a:tab pos="171450" algn="l"/>
              </a:tabLst>
            </a:pPr>
            <a:endParaRPr lang="en-GB" sz="9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128588" indent="-128588" algn="just">
              <a:buFont typeface="Arial" panose="020B0604020202020204" pitchFamily="34" charset="0"/>
              <a:buChar char="•"/>
              <a:tabLst>
                <a:tab pos="171450" algn="l"/>
              </a:tabLst>
            </a:pPr>
            <a:r>
              <a:rPr lang="en-GB" sz="9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7 July</a:t>
            </a:r>
            <a:r>
              <a:rPr lang="en-GB" sz="900" dirty="0">
                <a:latin typeface="Calibri" panose="020F0502020204030204" pitchFamily="34" charset="0"/>
                <a:ea typeface="Times New Roman" panose="02020603050405020304" pitchFamily="18" charset="0"/>
                <a:cs typeface="Times New Roman" panose="02020603050405020304" pitchFamily="18" charset="0"/>
              </a:rPr>
              <a:t>, the critical path switched to building 2’s substructure due to its continuing substructure delays and starting building 1’s superstructure ahead of the planned sequence.</a:t>
            </a:r>
          </a:p>
          <a:p>
            <a:pPr algn="just">
              <a:tabLst>
                <a:tab pos="171450" algn="l"/>
              </a:tabLst>
            </a:pPr>
            <a:endParaRPr lang="en-GB" sz="750" dirty="0">
              <a:latin typeface="Calibri" panose="020F0502020204030204" pitchFamily="34" charset="0"/>
              <a:ea typeface="Times New Roman" panose="02020603050405020304" pitchFamily="18" charset="0"/>
              <a:cs typeface="Times New Roman" panose="02020603050405020304" pitchFamily="18" charset="0"/>
            </a:endParaRPr>
          </a:p>
          <a:p>
            <a:pPr marL="128588" indent="-128588" algn="just">
              <a:buFont typeface="Arial" panose="020B0604020202020204" pitchFamily="34" charset="0"/>
              <a:buChar char="•"/>
              <a:tabLst>
                <a:tab pos="171450" algn="l"/>
              </a:tabLst>
            </a:pPr>
            <a:r>
              <a:rPr lang="en-GB" sz="9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7 July – 1 October</a:t>
            </a:r>
            <a:r>
              <a:rPr lang="en-GB" sz="900" dirty="0">
                <a:latin typeface="Calibri" panose="020F0502020204030204" pitchFamily="34" charset="0"/>
                <a:ea typeface="Times New Roman" panose="02020603050405020304" pitchFamily="18" charset="0"/>
                <a:cs typeface="Times New Roman" panose="02020603050405020304" pitchFamily="18" charset="0"/>
              </a:rPr>
              <a:t>, the critical path is maintained in building 2’s substructure and superstructure sequence as it drives project completion</a:t>
            </a:r>
          </a:p>
        </p:txBody>
      </p:sp>
      <p:cxnSp>
        <p:nvCxnSpPr>
          <p:cNvPr id="74" name="Straight Connector 73">
            <a:extLst>
              <a:ext uri="{FF2B5EF4-FFF2-40B4-BE49-F238E27FC236}">
                <a16:creationId xmlns="" xmlns:a16="http://schemas.microsoft.com/office/drawing/2014/main" id="{E5F7CB8E-8830-42F5-AACA-E4AEE39994F0}"/>
              </a:ext>
            </a:extLst>
          </p:cNvPr>
          <p:cNvCxnSpPr>
            <a:cxnSpLocks/>
          </p:cNvCxnSpPr>
          <p:nvPr/>
        </p:nvCxnSpPr>
        <p:spPr>
          <a:xfrm>
            <a:off x="1622974" y="3244924"/>
            <a:ext cx="6164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 xmlns:a16="http://schemas.microsoft.com/office/drawing/2014/main" id="{41F37DC7-A356-400F-98E0-02D3C7E8CCA1}"/>
              </a:ext>
            </a:extLst>
          </p:cNvPr>
          <p:cNvCxnSpPr>
            <a:cxnSpLocks/>
            <a:stCxn id="53" idx="3"/>
            <a:endCxn id="54" idx="1"/>
          </p:cNvCxnSpPr>
          <p:nvPr/>
        </p:nvCxnSpPr>
        <p:spPr>
          <a:xfrm>
            <a:off x="3666507" y="2134029"/>
            <a:ext cx="0" cy="238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 xmlns:a16="http://schemas.microsoft.com/office/drawing/2014/main" id="{D802AA18-CDAC-42D0-82B1-DC402EFE5B98}"/>
              </a:ext>
            </a:extLst>
          </p:cNvPr>
          <p:cNvCxnSpPr>
            <a:cxnSpLocks/>
            <a:stCxn id="55" idx="3"/>
            <a:endCxn id="56" idx="1"/>
          </p:cNvCxnSpPr>
          <p:nvPr/>
        </p:nvCxnSpPr>
        <p:spPr>
          <a:xfrm>
            <a:off x="3163999" y="2610682"/>
            <a:ext cx="0" cy="238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 xmlns:a16="http://schemas.microsoft.com/office/drawing/2014/main" id="{DBCD5C91-9B55-46CE-9939-79D0E8F378D2}"/>
              </a:ext>
            </a:extLst>
          </p:cNvPr>
          <p:cNvCxnSpPr>
            <a:cxnSpLocks/>
            <a:stCxn id="54" idx="3"/>
            <a:endCxn id="57" idx="0"/>
          </p:cNvCxnSpPr>
          <p:nvPr/>
        </p:nvCxnSpPr>
        <p:spPr>
          <a:xfrm flipH="1">
            <a:off x="5204550" y="2372355"/>
            <a:ext cx="2983" cy="6458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 xmlns:a16="http://schemas.microsoft.com/office/drawing/2014/main" id="{9D80C611-FD18-41B4-98E8-7C9ABABC4049}"/>
              </a:ext>
            </a:extLst>
          </p:cNvPr>
          <p:cNvCxnSpPr>
            <a:cxnSpLocks/>
            <a:stCxn id="60" idx="3"/>
          </p:cNvCxnSpPr>
          <p:nvPr/>
        </p:nvCxnSpPr>
        <p:spPr>
          <a:xfrm flipH="1">
            <a:off x="3896306" y="3363135"/>
            <a:ext cx="1136" cy="431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 xmlns:a16="http://schemas.microsoft.com/office/drawing/2014/main" id="{A3A77F0F-AAA4-4617-81B0-C616172BBDDD}"/>
              </a:ext>
            </a:extLst>
          </p:cNvPr>
          <p:cNvCxnSpPr>
            <a:cxnSpLocks/>
            <a:stCxn id="66" idx="3"/>
            <a:endCxn id="68" idx="1"/>
          </p:cNvCxnSpPr>
          <p:nvPr/>
        </p:nvCxnSpPr>
        <p:spPr>
          <a:xfrm flipH="1">
            <a:off x="4705024" y="3841206"/>
            <a:ext cx="1272" cy="2383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 xmlns:a16="http://schemas.microsoft.com/office/drawing/2014/main" id="{4896CD57-48A4-40CA-9145-E7F7C823E5CD}"/>
              </a:ext>
            </a:extLst>
          </p:cNvPr>
          <p:cNvCxnSpPr>
            <a:cxnSpLocks/>
            <a:stCxn id="68" idx="3"/>
            <a:endCxn id="70" idx="0"/>
          </p:cNvCxnSpPr>
          <p:nvPr/>
        </p:nvCxnSpPr>
        <p:spPr>
          <a:xfrm>
            <a:off x="6748557" y="4079532"/>
            <a:ext cx="1" cy="1692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 xmlns:a16="http://schemas.microsoft.com/office/drawing/2014/main" id="{65D0BFCF-E04B-4275-B409-AF1769200FBE}"/>
              </a:ext>
            </a:extLst>
          </p:cNvPr>
          <p:cNvSpPr txBox="1"/>
          <p:nvPr/>
        </p:nvSpPr>
        <p:spPr>
          <a:xfrm>
            <a:off x="75695" y="2182446"/>
            <a:ext cx="1485000" cy="207749"/>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1 – Establish Baseline </a:t>
            </a:r>
          </a:p>
        </p:txBody>
      </p:sp>
      <p:sp>
        <p:nvSpPr>
          <p:cNvPr id="84" name="TextBox 83">
            <a:extLst>
              <a:ext uri="{FF2B5EF4-FFF2-40B4-BE49-F238E27FC236}">
                <a16:creationId xmlns="" xmlns:a16="http://schemas.microsoft.com/office/drawing/2014/main" id="{9A92459B-25ED-4366-929E-D8A9B605AF66}"/>
              </a:ext>
            </a:extLst>
          </p:cNvPr>
          <p:cNvSpPr txBox="1"/>
          <p:nvPr/>
        </p:nvSpPr>
        <p:spPr>
          <a:xfrm>
            <a:off x="74785" y="3661090"/>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2 – Establish As-built Programme and Critical Path </a:t>
            </a:r>
          </a:p>
        </p:txBody>
      </p:sp>
      <p:cxnSp>
        <p:nvCxnSpPr>
          <p:cNvPr id="87" name="Elbow Connector 29">
            <a:extLst>
              <a:ext uri="{FF2B5EF4-FFF2-40B4-BE49-F238E27FC236}">
                <a16:creationId xmlns="" xmlns:a16="http://schemas.microsoft.com/office/drawing/2014/main" id="{67821321-6097-4624-BB0E-C39A0003F817}"/>
              </a:ext>
            </a:extLst>
          </p:cNvPr>
          <p:cNvCxnSpPr>
            <a:cxnSpLocks/>
            <a:endCxn id="70" idx="0"/>
          </p:cNvCxnSpPr>
          <p:nvPr/>
        </p:nvCxnSpPr>
        <p:spPr>
          <a:xfrm>
            <a:off x="6155945" y="3658649"/>
            <a:ext cx="592613" cy="590087"/>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 xmlns:a16="http://schemas.microsoft.com/office/drawing/2014/main" id="{AEFD8945-4474-4040-8D31-474A46A11F8D}"/>
              </a:ext>
            </a:extLst>
          </p:cNvPr>
          <p:cNvSpPr txBox="1"/>
          <p:nvPr/>
        </p:nvSpPr>
        <p:spPr>
          <a:xfrm>
            <a:off x="6701129" y="3768555"/>
            <a:ext cx="381836" cy="207749"/>
          </a:xfrm>
          <a:prstGeom prst="rect">
            <a:avLst/>
          </a:prstGeom>
          <a:noFill/>
        </p:spPr>
        <p:txBody>
          <a:bodyPr wrap="none" rtlCol="0">
            <a:spAutoFit/>
          </a:bodyPr>
          <a:lstStyle/>
          <a:p>
            <a:r>
              <a:rPr lang="en-GB" sz="750" dirty="0"/>
              <a:t>Float</a:t>
            </a:r>
          </a:p>
        </p:txBody>
      </p:sp>
      <p:sp>
        <p:nvSpPr>
          <p:cNvPr id="86" name="Rectangle 85">
            <a:extLst>
              <a:ext uri="{FF2B5EF4-FFF2-40B4-BE49-F238E27FC236}">
                <a16:creationId xmlns="" xmlns:a16="http://schemas.microsoft.com/office/drawing/2014/main" id="{C7DB1E28-C565-431C-9BC5-4CE01395B25B}"/>
              </a:ext>
            </a:extLst>
          </p:cNvPr>
          <p:cNvSpPr/>
          <p:nvPr/>
        </p:nvSpPr>
        <p:spPr>
          <a:xfrm>
            <a:off x="0" y="3256538"/>
            <a:ext cx="9144000" cy="2452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9" name="TextBox 78">
            <a:extLst>
              <a:ext uri="{FF2B5EF4-FFF2-40B4-BE49-F238E27FC236}">
                <a16:creationId xmlns="" xmlns:a16="http://schemas.microsoft.com/office/drawing/2014/main" id="{F13797A2-683C-48A8-B31E-9CD84FF9BBDD}"/>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335748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6"/>
                                        </p:tgtEl>
                                      </p:cBhvr>
                                    </p:animEffect>
                                    <p:set>
                                      <p:cBhvr>
                                        <p:cTn id="7"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58FA719-A4D0-499A-AED4-494AEDC8EED2}"/>
              </a:ext>
            </a:extLst>
          </p:cNvPr>
          <p:cNvSpPr txBox="1"/>
          <p:nvPr/>
        </p:nvSpPr>
        <p:spPr>
          <a:xfrm>
            <a:off x="212401" y="5788815"/>
            <a:ext cx="2049848" cy="219291"/>
          </a:xfrm>
          <a:prstGeom prst="rect">
            <a:avLst/>
          </a:prstGeom>
          <a:noFill/>
        </p:spPr>
        <p:txBody>
          <a:bodyPr wrap="square" rtlCol="0">
            <a:spAutoFit/>
          </a:bodyPr>
          <a:lstStyle/>
          <a:p>
            <a:r>
              <a:rPr lang="en-US" sz="825" dirty="0">
                <a:ea typeface="Helvetica" charset="0"/>
                <a:cs typeface="Helvetica" charset="0"/>
              </a:rPr>
              <a:t>DELAY AND QUANTUM</a:t>
            </a:r>
          </a:p>
        </p:txBody>
      </p:sp>
      <p:grpSp>
        <p:nvGrpSpPr>
          <p:cNvPr id="4" name="Group 3">
            <a:extLst>
              <a:ext uri="{FF2B5EF4-FFF2-40B4-BE49-F238E27FC236}">
                <a16:creationId xmlns="" xmlns:a16="http://schemas.microsoft.com/office/drawing/2014/main" id="{2B84F46F-586E-4C2F-A39C-3BEFB27E9B43}"/>
              </a:ext>
            </a:extLst>
          </p:cNvPr>
          <p:cNvGrpSpPr/>
          <p:nvPr/>
        </p:nvGrpSpPr>
        <p:grpSpPr>
          <a:xfrm>
            <a:off x="1622974" y="1665297"/>
            <a:ext cx="6164100" cy="4043624"/>
            <a:chOff x="2090999" y="269999"/>
            <a:chExt cx="8226001" cy="6318001"/>
          </a:xfrm>
        </p:grpSpPr>
        <p:sp>
          <p:nvSpPr>
            <p:cNvPr id="5" name="As-Built">
              <a:extLst>
                <a:ext uri="{FF2B5EF4-FFF2-40B4-BE49-F238E27FC236}">
                  <a16:creationId xmlns="" xmlns:a16="http://schemas.microsoft.com/office/drawing/2014/main" id="{36AA5529-E8B5-405D-B7AB-F8FA420F1D7F}"/>
                </a:ext>
              </a:extLst>
            </p:cNvPr>
            <p:cNvSpPr/>
            <p:nvPr/>
          </p:nvSpPr>
          <p:spPr>
            <a:xfrm>
              <a:off x="4505151" y="875077"/>
              <a:ext cx="1336425" cy="143434"/>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34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cxnSp>
          <p:nvCxnSpPr>
            <p:cNvPr id="6" name="Time axis - Grid - Secondary">
              <a:extLst>
                <a:ext uri="{FF2B5EF4-FFF2-40B4-BE49-F238E27FC236}">
                  <a16:creationId xmlns="" xmlns:a16="http://schemas.microsoft.com/office/drawing/2014/main" id="{37165211-CF9C-493A-8F01-D772052D688D}"/>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Primary">
              <a:extLst>
                <a:ext uri="{FF2B5EF4-FFF2-40B4-BE49-F238E27FC236}">
                  <a16:creationId xmlns="" xmlns:a16="http://schemas.microsoft.com/office/drawing/2014/main" id="{4552CE18-9B53-4C58-BE15-1DA1C5A92D63}"/>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7612E9AB-4741-46AA-91A0-70BF59423D77}"/>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47A749CD-184C-4908-9A26-70E86D5CDF2E}"/>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8CE6E315-213E-4A68-8B60-18C54DBCFDEF}"/>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Time axis - Grid - Secondary">
              <a:extLst>
                <a:ext uri="{FF2B5EF4-FFF2-40B4-BE49-F238E27FC236}">
                  <a16:creationId xmlns="" xmlns:a16="http://schemas.microsoft.com/office/drawing/2014/main" id="{2BA5C64D-E017-4F55-AF13-9BA4DB2BAEBB}"/>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2" name="Time axis - Grid - Secondary">
              <a:extLst>
                <a:ext uri="{FF2B5EF4-FFF2-40B4-BE49-F238E27FC236}">
                  <a16:creationId xmlns="" xmlns:a16="http://schemas.microsoft.com/office/drawing/2014/main" id="{D22F6A21-E9BD-4516-987C-14E1697660F0}"/>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ime axis - Label - Secondary">
              <a:extLst>
                <a:ext uri="{FF2B5EF4-FFF2-40B4-BE49-F238E27FC236}">
                  <a16:creationId xmlns="" xmlns:a16="http://schemas.microsoft.com/office/drawing/2014/main" id="{B802D605-7314-43AB-8AB4-12500F97069D}"/>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4" name="Time axis - Label - Secondary">
              <a:extLst>
                <a:ext uri="{FF2B5EF4-FFF2-40B4-BE49-F238E27FC236}">
                  <a16:creationId xmlns="" xmlns:a16="http://schemas.microsoft.com/office/drawing/2014/main" id="{C0D5C63D-F271-42D4-B417-92F015DB9DC0}"/>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5" name="Time axis - Label - Secondary">
              <a:extLst>
                <a:ext uri="{FF2B5EF4-FFF2-40B4-BE49-F238E27FC236}">
                  <a16:creationId xmlns="" xmlns:a16="http://schemas.microsoft.com/office/drawing/2014/main" id="{9E974016-53C8-435F-AAF1-12D129A4195C}"/>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6" name="Time axis - Label - Secondary">
              <a:extLst>
                <a:ext uri="{FF2B5EF4-FFF2-40B4-BE49-F238E27FC236}">
                  <a16:creationId xmlns="" xmlns:a16="http://schemas.microsoft.com/office/drawing/2014/main" id="{8EDDF690-1B2B-47EF-A90E-9C2DDE4961D9}"/>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7" name="Time axis - Label - Secondary">
              <a:extLst>
                <a:ext uri="{FF2B5EF4-FFF2-40B4-BE49-F238E27FC236}">
                  <a16:creationId xmlns="" xmlns:a16="http://schemas.microsoft.com/office/drawing/2014/main" id="{D5885AE5-829B-4ED1-9F15-48A7D652A550}"/>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8" name="Time axis - Label - Primary">
              <a:extLst>
                <a:ext uri="{FF2B5EF4-FFF2-40B4-BE49-F238E27FC236}">
                  <a16:creationId xmlns="" xmlns:a16="http://schemas.microsoft.com/office/drawing/2014/main" id="{50E38A5E-55C2-4E6A-B4C3-6256936820AA}"/>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9" name="Time axis - Label - Secondary">
              <a:extLst>
                <a:ext uri="{FF2B5EF4-FFF2-40B4-BE49-F238E27FC236}">
                  <a16:creationId xmlns="" xmlns:a16="http://schemas.microsoft.com/office/drawing/2014/main" id="{A456EF6F-A21C-4A55-A74E-80A8593ABF3E}"/>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20" name="Overall Frame">
              <a:extLst>
                <a:ext uri="{FF2B5EF4-FFF2-40B4-BE49-F238E27FC236}">
                  <a16:creationId xmlns="" xmlns:a16="http://schemas.microsoft.com/office/drawing/2014/main" id="{156C2D54-17C9-4F84-B21D-43FC1D4D00CD}"/>
                </a:ext>
              </a:extLst>
            </p:cNvPr>
            <p:cNvSpPr/>
            <p:nvPr/>
          </p:nvSpPr>
          <p:spPr>
            <a:xfrm>
              <a:off x="2090999" y="629999"/>
              <a:ext cx="8226001"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26" name="Custom1">
              <a:extLst>
                <a:ext uri="{FF2B5EF4-FFF2-40B4-BE49-F238E27FC236}">
                  <a16:creationId xmlns="" xmlns:a16="http://schemas.microsoft.com/office/drawing/2014/main" id="{90BBC74C-8D05-45CA-93BE-133D889036B8}"/>
                </a:ext>
              </a:extLst>
            </p:cNvPr>
            <p:cNvSpPr/>
            <p:nvPr/>
          </p:nvSpPr>
          <p:spPr>
            <a:xfrm>
              <a:off x="3476901" y="877507"/>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27" name="Critical Path">
              <a:extLst>
                <a:ext uri="{FF2B5EF4-FFF2-40B4-BE49-F238E27FC236}">
                  <a16:creationId xmlns="" xmlns:a16="http://schemas.microsoft.com/office/drawing/2014/main" id="{8959439E-E578-4F7D-91EB-2A16D02AF92E}"/>
                </a:ext>
              </a:extLst>
            </p:cNvPr>
            <p:cNvSpPr/>
            <p:nvPr/>
          </p:nvSpPr>
          <p:spPr>
            <a:xfrm>
              <a:off x="3481664" y="882269"/>
              <a:ext cx="1644616"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8" name="As-Built">
              <a:extLst>
                <a:ext uri="{FF2B5EF4-FFF2-40B4-BE49-F238E27FC236}">
                  <a16:creationId xmlns="" xmlns:a16="http://schemas.microsoft.com/office/drawing/2014/main" id="{D9D90354-EA48-4829-81FC-7DEF93AEBA08}"/>
                </a:ext>
              </a:extLst>
            </p:cNvPr>
            <p:cNvSpPr/>
            <p:nvPr/>
          </p:nvSpPr>
          <p:spPr>
            <a:xfrm>
              <a:off x="5131040" y="1303079"/>
              <a:ext cx="169884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40913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29" name="Custom1">
              <a:extLst>
                <a:ext uri="{FF2B5EF4-FFF2-40B4-BE49-F238E27FC236}">
                  <a16:creationId xmlns="" xmlns:a16="http://schemas.microsoft.com/office/drawing/2014/main" id="{049C8F50-A5D4-49AC-8487-87E0935A03B5}"/>
                </a:ext>
              </a:extLst>
            </p:cNvPr>
            <p:cNvSpPr/>
            <p:nvPr/>
          </p:nvSpPr>
          <p:spPr>
            <a:xfrm>
              <a:off x="6829888" y="1302399"/>
              <a:ext cx="756662" cy="143434"/>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7324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0" name="As-Built">
              <a:extLst>
                <a:ext uri="{FF2B5EF4-FFF2-40B4-BE49-F238E27FC236}">
                  <a16:creationId xmlns="" xmlns:a16="http://schemas.microsoft.com/office/drawing/2014/main" id="{F4759910-B293-41D4-AC29-E7D5D2C8D2DF}"/>
                </a:ext>
              </a:extLst>
            </p:cNvPr>
            <p:cNvSpPr/>
            <p:nvPr/>
          </p:nvSpPr>
          <p:spPr>
            <a:xfrm>
              <a:off x="7585493" y="1301159"/>
              <a:ext cx="540321" cy="143434"/>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13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1" name="As-Built">
              <a:extLst>
                <a:ext uri="{FF2B5EF4-FFF2-40B4-BE49-F238E27FC236}">
                  <a16:creationId xmlns="" xmlns:a16="http://schemas.microsoft.com/office/drawing/2014/main" id="{6ECB15BC-0EB0-4B86-94FA-3CB11215F2C9}"/>
                </a:ext>
              </a:extLst>
            </p:cNvPr>
            <p:cNvSpPr/>
            <p:nvPr/>
          </p:nvSpPr>
          <p:spPr>
            <a:xfrm>
              <a:off x="3476901" y="1588046"/>
              <a:ext cx="666584"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971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2" name="Custom1">
              <a:extLst>
                <a:ext uri="{FF2B5EF4-FFF2-40B4-BE49-F238E27FC236}">
                  <a16:creationId xmlns="" xmlns:a16="http://schemas.microsoft.com/office/drawing/2014/main" id="{FF421A1C-4570-4C63-8A3C-3454FA673FA9}"/>
                </a:ext>
              </a:extLst>
            </p:cNvPr>
            <p:cNvSpPr/>
            <p:nvPr/>
          </p:nvSpPr>
          <p:spPr>
            <a:xfrm>
              <a:off x="4143485" y="1589267"/>
              <a:ext cx="2060515" cy="143434"/>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4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3" name="Critical Path">
              <a:extLst>
                <a:ext uri="{FF2B5EF4-FFF2-40B4-BE49-F238E27FC236}">
                  <a16:creationId xmlns="" xmlns:a16="http://schemas.microsoft.com/office/drawing/2014/main" id="{2EA4DDFF-BAAC-4B02-8844-C55F17027981}"/>
                </a:ext>
              </a:extLst>
            </p:cNvPr>
            <p:cNvSpPr/>
            <p:nvPr/>
          </p:nvSpPr>
          <p:spPr>
            <a:xfrm>
              <a:off x="5091099" y="1589000"/>
              <a:ext cx="1108138"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4" name="As-Built">
              <a:extLst>
                <a:ext uri="{FF2B5EF4-FFF2-40B4-BE49-F238E27FC236}">
                  <a16:creationId xmlns="" xmlns:a16="http://schemas.microsoft.com/office/drawing/2014/main" id="{8FC0075D-661E-4C8C-A5D8-BF49717615CB}"/>
                </a:ext>
              </a:extLst>
            </p:cNvPr>
            <p:cNvSpPr/>
            <p:nvPr/>
          </p:nvSpPr>
          <p:spPr>
            <a:xfrm>
              <a:off x="6204000" y="1956612"/>
              <a:ext cx="27270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a:t>
              </a:r>
              <a:r>
                <a:rPr lang="en-GB" sz="750">
                  <a:solidFill>
                    <a:sysClr val="windowText" lastClr="000000"/>
                  </a:solidFill>
                </a:rPr>
                <a:t>- Superstructure</a:t>
              </a:r>
              <a:endParaRPr lang="en-GB" sz="750" dirty="0">
                <a:solidFill>
                  <a:sysClr val="windowText" lastClr="000000"/>
                </a:solidFill>
              </a:endParaRPr>
            </a:p>
          </p:txBody>
        </p:sp>
        <p:sp>
          <p:nvSpPr>
            <p:cNvPr id="35" name="Critical Path">
              <a:extLst>
                <a:ext uri="{FF2B5EF4-FFF2-40B4-BE49-F238E27FC236}">
                  <a16:creationId xmlns="" xmlns:a16="http://schemas.microsoft.com/office/drawing/2014/main" id="{FDD0EEC4-2588-4AC1-945A-3FA9D1EBF5E2}"/>
                </a:ext>
              </a:extLst>
            </p:cNvPr>
            <p:cNvSpPr/>
            <p:nvPr/>
          </p:nvSpPr>
          <p:spPr>
            <a:xfrm>
              <a:off x="6208762" y="1961375"/>
              <a:ext cx="2717573"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6" name="Milestone">
              <a:extLst>
                <a:ext uri="{FF2B5EF4-FFF2-40B4-BE49-F238E27FC236}">
                  <a16:creationId xmlns="" xmlns:a16="http://schemas.microsoft.com/office/drawing/2014/main" id="{8EFA97DC-9298-4495-A7E0-D6EF24936ED2}"/>
                </a:ext>
              </a:extLst>
            </p:cNvPr>
            <p:cNvSpPr/>
            <p:nvPr/>
          </p:nvSpPr>
          <p:spPr>
            <a:xfrm>
              <a:off x="8823098" y="2292987"/>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grpSp>
      <p:cxnSp>
        <p:nvCxnSpPr>
          <p:cNvPr id="38" name="Straight Connector 37">
            <a:extLst>
              <a:ext uri="{FF2B5EF4-FFF2-40B4-BE49-F238E27FC236}">
                <a16:creationId xmlns="" xmlns:a16="http://schemas.microsoft.com/office/drawing/2014/main" id="{02A24C47-465F-470E-B37B-44E10F5A301D}"/>
              </a:ext>
            </a:extLst>
          </p:cNvPr>
          <p:cNvCxnSpPr>
            <a:cxnSpLocks/>
          </p:cNvCxnSpPr>
          <p:nvPr/>
        </p:nvCxnSpPr>
        <p:spPr>
          <a:xfrm>
            <a:off x="1622974" y="3244924"/>
            <a:ext cx="6164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3202E88C-FA84-42C0-B0B0-FF4314CC28B5}"/>
              </a:ext>
            </a:extLst>
          </p:cNvPr>
          <p:cNvCxnSpPr>
            <a:cxnSpLocks/>
            <a:stCxn id="27" idx="3"/>
          </p:cNvCxnSpPr>
          <p:nvPr/>
        </p:nvCxnSpPr>
        <p:spPr>
          <a:xfrm flipH="1">
            <a:off x="3896306" y="2074441"/>
            <a:ext cx="1136" cy="431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BB64982E-A8FE-4ED2-BA36-586F8BEDB147}"/>
              </a:ext>
            </a:extLst>
          </p:cNvPr>
          <p:cNvCxnSpPr>
            <a:cxnSpLocks/>
            <a:stCxn id="32" idx="3"/>
            <a:endCxn id="34" idx="1"/>
          </p:cNvCxnSpPr>
          <p:nvPr/>
        </p:nvCxnSpPr>
        <p:spPr>
          <a:xfrm>
            <a:off x="4705024" y="2555550"/>
            <a:ext cx="0" cy="2352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1C28769A-53C7-43BE-B51E-CCFF50A15C62}"/>
              </a:ext>
            </a:extLst>
          </p:cNvPr>
          <p:cNvCxnSpPr>
            <a:cxnSpLocks/>
            <a:stCxn id="34" idx="3"/>
            <a:endCxn id="36" idx="0"/>
          </p:cNvCxnSpPr>
          <p:nvPr/>
        </p:nvCxnSpPr>
        <p:spPr>
          <a:xfrm>
            <a:off x="6748557" y="2790839"/>
            <a:ext cx="1" cy="1692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29">
            <a:extLst>
              <a:ext uri="{FF2B5EF4-FFF2-40B4-BE49-F238E27FC236}">
                <a16:creationId xmlns="" xmlns:a16="http://schemas.microsoft.com/office/drawing/2014/main" id="{D64E42AA-8692-47B1-93AB-22D0B2B5459E}"/>
              </a:ext>
            </a:extLst>
          </p:cNvPr>
          <p:cNvCxnSpPr>
            <a:cxnSpLocks/>
            <a:stCxn id="30" idx="3"/>
            <a:endCxn id="36" idx="0"/>
          </p:cNvCxnSpPr>
          <p:nvPr/>
        </p:nvCxnSpPr>
        <p:spPr>
          <a:xfrm>
            <a:off x="6145123" y="2371157"/>
            <a:ext cx="603435" cy="588886"/>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 xmlns:a16="http://schemas.microsoft.com/office/drawing/2014/main" id="{C6695413-1F66-4487-9651-D3F280137045}"/>
              </a:ext>
            </a:extLst>
          </p:cNvPr>
          <p:cNvSpPr txBox="1"/>
          <p:nvPr/>
        </p:nvSpPr>
        <p:spPr>
          <a:xfrm>
            <a:off x="6737143" y="2452698"/>
            <a:ext cx="381836" cy="207749"/>
          </a:xfrm>
          <a:prstGeom prst="rect">
            <a:avLst/>
          </a:prstGeom>
          <a:noFill/>
        </p:spPr>
        <p:txBody>
          <a:bodyPr wrap="none" rtlCol="0">
            <a:spAutoFit/>
          </a:bodyPr>
          <a:lstStyle/>
          <a:p>
            <a:r>
              <a:rPr lang="en-GB" sz="750" dirty="0"/>
              <a:t>Float</a:t>
            </a:r>
          </a:p>
        </p:txBody>
      </p:sp>
      <p:sp>
        <p:nvSpPr>
          <p:cNvPr id="54" name="TextBox 53">
            <a:extLst>
              <a:ext uri="{FF2B5EF4-FFF2-40B4-BE49-F238E27FC236}">
                <a16:creationId xmlns="" xmlns:a16="http://schemas.microsoft.com/office/drawing/2014/main" id="{2A990D65-66C8-4829-9E84-6D0B7D924394}"/>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4. As-planned versus As-built Windows Analysis</a:t>
            </a:r>
          </a:p>
        </p:txBody>
      </p:sp>
      <p:grpSp>
        <p:nvGrpSpPr>
          <p:cNvPr id="70" name="Group 69">
            <a:extLst>
              <a:ext uri="{FF2B5EF4-FFF2-40B4-BE49-F238E27FC236}">
                <a16:creationId xmlns="" xmlns:a16="http://schemas.microsoft.com/office/drawing/2014/main" id="{42C8808F-9B09-4BE8-9038-06AA64FCE877}"/>
              </a:ext>
            </a:extLst>
          </p:cNvPr>
          <p:cNvGrpSpPr/>
          <p:nvPr/>
        </p:nvGrpSpPr>
        <p:grpSpPr>
          <a:xfrm>
            <a:off x="2661096" y="1896750"/>
            <a:ext cx="765809" cy="1368179"/>
            <a:chOff x="3548654" y="1384604"/>
            <a:chExt cx="1021078" cy="1830501"/>
          </a:xfrm>
        </p:grpSpPr>
        <p:sp>
          <p:nvSpPr>
            <p:cNvPr id="55" name="Rectangle 54">
              <a:extLst>
                <a:ext uri="{FF2B5EF4-FFF2-40B4-BE49-F238E27FC236}">
                  <a16:creationId xmlns="" xmlns:a16="http://schemas.microsoft.com/office/drawing/2014/main" id="{F75C4D7F-BE46-4AFD-8542-AD0D5F618258}"/>
                </a:ext>
              </a:extLst>
            </p:cNvPr>
            <p:cNvSpPr/>
            <p:nvPr/>
          </p:nvSpPr>
          <p:spPr>
            <a:xfrm>
              <a:off x="3548654" y="1384604"/>
              <a:ext cx="1021078" cy="1798954"/>
            </a:xfrm>
            <a:prstGeom prst="rect">
              <a:avLst/>
            </a:prstGeom>
            <a:solidFill>
              <a:schemeClr val="tx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0" name="Rectangle 59">
              <a:extLst>
                <a:ext uri="{FF2B5EF4-FFF2-40B4-BE49-F238E27FC236}">
                  <a16:creationId xmlns="" xmlns:a16="http://schemas.microsoft.com/office/drawing/2014/main" id="{8A436170-5273-4019-80E2-2168F876BB89}"/>
                </a:ext>
              </a:extLst>
            </p:cNvPr>
            <p:cNvSpPr/>
            <p:nvPr/>
          </p:nvSpPr>
          <p:spPr>
            <a:xfrm>
              <a:off x="3631693" y="2906273"/>
              <a:ext cx="893327" cy="308832"/>
            </a:xfrm>
            <a:prstGeom prst="rect">
              <a:avLst/>
            </a:prstGeom>
            <a:ln>
              <a:noFill/>
            </a:ln>
          </p:spPr>
          <p:txBody>
            <a:bodyPr wrap="square">
              <a:spAutoFit/>
            </a:bodyPr>
            <a:lstStyle/>
            <a:p>
              <a:pPr algn="ctr"/>
              <a:r>
                <a:rPr lang="en-GB" sz="900" i="1" dirty="0"/>
                <a:t>Window 1 </a:t>
              </a:r>
            </a:p>
          </p:txBody>
        </p:sp>
      </p:grpSp>
      <p:grpSp>
        <p:nvGrpSpPr>
          <p:cNvPr id="72" name="Group 71">
            <a:extLst>
              <a:ext uri="{FF2B5EF4-FFF2-40B4-BE49-F238E27FC236}">
                <a16:creationId xmlns="" xmlns:a16="http://schemas.microsoft.com/office/drawing/2014/main" id="{AEE28E97-2516-4258-BD6F-25C9605D4162}"/>
              </a:ext>
            </a:extLst>
          </p:cNvPr>
          <p:cNvGrpSpPr/>
          <p:nvPr/>
        </p:nvGrpSpPr>
        <p:grpSpPr>
          <a:xfrm>
            <a:off x="3896105" y="1896750"/>
            <a:ext cx="810000" cy="1366122"/>
            <a:chOff x="5200104" y="1387357"/>
            <a:chExt cx="1071744" cy="1827749"/>
          </a:xfrm>
        </p:grpSpPr>
        <p:sp>
          <p:nvSpPr>
            <p:cNvPr id="57" name="Rectangle 56">
              <a:extLst>
                <a:ext uri="{FF2B5EF4-FFF2-40B4-BE49-F238E27FC236}">
                  <a16:creationId xmlns="" xmlns:a16="http://schemas.microsoft.com/office/drawing/2014/main" id="{ABE59EBF-ECF7-4075-B393-79C3B7F39B2F}"/>
                </a:ext>
              </a:extLst>
            </p:cNvPr>
            <p:cNvSpPr/>
            <p:nvPr/>
          </p:nvSpPr>
          <p:spPr>
            <a:xfrm>
              <a:off x="5200104" y="1387357"/>
              <a:ext cx="1071744" cy="1798954"/>
            </a:xfrm>
            <a:prstGeom prst="rect">
              <a:avLst/>
            </a:prstGeom>
            <a:solidFill>
              <a:schemeClr val="tx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7" name="Rectangle 66">
              <a:extLst>
                <a:ext uri="{FF2B5EF4-FFF2-40B4-BE49-F238E27FC236}">
                  <a16:creationId xmlns="" xmlns:a16="http://schemas.microsoft.com/office/drawing/2014/main" id="{DDF7982F-58BC-458D-AE2A-6F8ADD7CA977}"/>
                </a:ext>
              </a:extLst>
            </p:cNvPr>
            <p:cNvSpPr/>
            <p:nvPr/>
          </p:nvSpPr>
          <p:spPr>
            <a:xfrm>
              <a:off x="5274764" y="2906274"/>
              <a:ext cx="893328" cy="308832"/>
            </a:xfrm>
            <a:prstGeom prst="rect">
              <a:avLst/>
            </a:prstGeom>
            <a:ln>
              <a:noFill/>
            </a:ln>
          </p:spPr>
          <p:txBody>
            <a:bodyPr wrap="square">
              <a:spAutoFit/>
            </a:bodyPr>
            <a:lstStyle/>
            <a:p>
              <a:pPr algn="ctr"/>
              <a:r>
                <a:rPr lang="en-GB" sz="900" i="1" dirty="0"/>
                <a:t>Window 3 </a:t>
              </a:r>
            </a:p>
          </p:txBody>
        </p:sp>
      </p:grpSp>
      <p:grpSp>
        <p:nvGrpSpPr>
          <p:cNvPr id="71" name="Group 70">
            <a:extLst>
              <a:ext uri="{FF2B5EF4-FFF2-40B4-BE49-F238E27FC236}">
                <a16:creationId xmlns="" xmlns:a16="http://schemas.microsoft.com/office/drawing/2014/main" id="{093DBBCF-B573-4DB3-922E-E8EEA6F0C75A}"/>
              </a:ext>
            </a:extLst>
          </p:cNvPr>
          <p:cNvGrpSpPr/>
          <p:nvPr/>
        </p:nvGrpSpPr>
        <p:grpSpPr>
          <a:xfrm>
            <a:off x="3316130" y="1897083"/>
            <a:ext cx="669996" cy="1364459"/>
            <a:chOff x="4421506" y="1386444"/>
            <a:chExt cx="893328" cy="1825524"/>
          </a:xfrm>
        </p:grpSpPr>
        <p:sp>
          <p:nvSpPr>
            <p:cNvPr id="56" name="Rectangle 55">
              <a:extLst>
                <a:ext uri="{FF2B5EF4-FFF2-40B4-BE49-F238E27FC236}">
                  <a16:creationId xmlns="" xmlns:a16="http://schemas.microsoft.com/office/drawing/2014/main" id="{82919E91-3984-4EDE-964F-A81B29B1952B}"/>
                </a:ext>
              </a:extLst>
            </p:cNvPr>
            <p:cNvSpPr/>
            <p:nvPr/>
          </p:nvSpPr>
          <p:spPr>
            <a:xfrm>
              <a:off x="4574764" y="1386444"/>
              <a:ext cx="620308" cy="1798954"/>
            </a:xfrm>
            <a:prstGeom prst="rect">
              <a:avLst/>
            </a:prstGeom>
            <a:solidFill>
              <a:srgbClr val="FFC0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9" name="Rectangle 68">
              <a:extLst>
                <a:ext uri="{FF2B5EF4-FFF2-40B4-BE49-F238E27FC236}">
                  <a16:creationId xmlns="" xmlns:a16="http://schemas.microsoft.com/office/drawing/2014/main" id="{8E585C6B-03E1-4115-B60D-283AFA9E2532}"/>
                </a:ext>
              </a:extLst>
            </p:cNvPr>
            <p:cNvSpPr/>
            <p:nvPr/>
          </p:nvSpPr>
          <p:spPr>
            <a:xfrm>
              <a:off x="4421506" y="2903136"/>
              <a:ext cx="893328" cy="308832"/>
            </a:xfrm>
            <a:prstGeom prst="rect">
              <a:avLst/>
            </a:prstGeom>
            <a:ln>
              <a:noFill/>
            </a:ln>
          </p:spPr>
          <p:txBody>
            <a:bodyPr wrap="square">
              <a:spAutoFit/>
            </a:bodyPr>
            <a:lstStyle/>
            <a:p>
              <a:pPr algn="ctr"/>
              <a:r>
                <a:rPr lang="en-GB" sz="900" i="1" dirty="0"/>
                <a:t>Window 2 </a:t>
              </a:r>
            </a:p>
          </p:txBody>
        </p:sp>
      </p:grpSp>
      <p:graphicFrame>
        <p:nvGraphicFramePr>
          <p:cNvPr id="74" name="Table 73">
            <a:extLst>
              <a:ext uri="{FF2B5EF4-FFF2-40B4-BE49-F238E27FC236}">
                <a16:creationId xmlns="" xmlns:a16="http://schemas.microsoft.com/office/drawing/2014/main" id="{850BDB21-4254-468B-94D7-8EABB0B3F25F}"/>
              </a:ext>
            </a:extLst>
          </p:cNvPr>
          <p:cNvGraphicFramePr>
            <a:graphicFrameLocks noGrp="1"/>
          </p:cNvGraphicFramePr>
          <p:nvPr>
            <p:extLst/>
          </p:nvPr>
        </p:nvGraphicFramePr>
        <p:xfrm>
          <a:off x="1778185" y="3768909"/>
          <a:ext cx="5853674" cy="1308595"/>
        </p:xfrm>
        <a:graphic>
          <a:graphicData uri="http://schemas.openxmlformats.org/drawingml/2006/table">
            <a:tbl>
              <a:tblPr firstRow="1" bandRow="1"/>
              <a:tblGrid>
                <a:gridCol w="730136">
                  <a:extLst>
                    <a:ext uri="{9D8B030D-6E8A-4147-A177-3AD203B41FA5}">
                      <a16:colId xmlns="" xmlns:a16="http://schemas.microsoft.com/office/drawing/2014/main" val="2420960817"/>
                    </a:ext>
                  </a:extLst>
                </a:gridCol>
                <a:gridCol w="730136">
                  <a:extLst>
                    <a:ext uri="{9D8B030D-6E8A-4147-A177-3AD203B41FA5}">
                      <a16:colId xmlns="" xmlns:a16="http://schemas.microsoft.com/office/drawing/2014/main" val="948135171"/>
                    </a:ext>
                  </a:extLst>
                </a:gridCol>
                <a:gridCol w="730136">
                  <a:extLst>
                    <a:ext uri="{9D8B030D-6E8A-4147-A177-3AD203B41FA5}">
                      <a16:colId xmlns="" xmlns:a16="http://schemas.microsoft.com/office/drawing/2014/main" val="4206650114"/>
                    </a:ext>
                  </a:extLst>
                </a:gridCol>
                <a:gridCol w="3663266">
                  <a:extLst>
                    <a:ext uri="{9D8B030D-6E8A-4147-A177-3AD203B41FA5}">
                      <a16:colId xmlns="" xmlns:a16="http://schemas.microsoft.com/office/drawing/2014/main" val="2602877786"/>
                    </a:ext>
                  </a:extLst>
                </a:gridCol>
              </a:tblGrid>
              <a:tr h="261719">
                <a:tc>
                  <a:txBody>
                    <a:bodyPr/>
                    <a:lstStyle/>
                    <a:p>
                      <a:pPr algn="ctr" rtl="0" fontAlgn="ctr"/>
                      <a:r>
                        <a:rPr lang="en-GB" sz="900" b="1" i="0" u="none" strike="noStrike" dirty="0">
                          <a:solidFill>
                            <a:srgbClr val="FFFFFF"/>
                          </a:solidFill>
                          <a:effectLst/>
                          <a:latin typeface="Calibri" panose="020F0502020204030204" pitchFamily="34" charset="0"/>
                        </a:rPr>
                        <a:t>WINDOW</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900" b="1" i="0" u="none" strike="noStrike" dirty="0">
                          <a:solidFill>
                            <a:srgbClr val="FFFFFF"/>
                          </a:solidFill>
                          <a:effectLst/>
                          <a:latin typeface="Calibri" panose="020F0502020204030204" pitchFamily="34" charset="0"/>
                        </a:rPr>
                        <a:t>START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900" b="1" i="0" u="none" strike="noStrike" dirty="0">
                          <a:solidFill>
                            <a:srgbClr val="FFFFFF"/>
                          </a:solidFill>
                          <a:effectLst/>
                          <a:latin typeface="Calibri" panose="020F0502020204030204" pitchFamily="34" charset="0"/>
                        </a:rPr>
                        <a:t>END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rtl="0" fontAlgn="ctr"/>
                      <a:r>
                        <a:rPr lang="en-GB" sz="900" b="1" i="0" u="none" strike="noStrike" dirty="0">
                          <a:solidFill>
                            <a:srgbClr val="FFFFFF"/>
                          </a:solidFill>
                          <a:effectLst/>
                          <a:latin typeface="Calibri" panose="020F0502020204030204" pitchFamily="34" charset="0"/>
                        </a:rPr>
                        <a:t>CRITICAL WORKS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989601867"/>
                  </a:ext>
                </a:extLst>
              </a:tr>
              <a:tr h="261719">
                <a:tc>
                  <a:txBody>
                    <a:bodyPr/>
                    <a:lstStyle/>
                    <a:p>
                      <a:pPr algn="ctr" rtl="0" fontAlgn="ctr"/>
                      <a:r>
                        <a:rPr lang="en-GB" sz="900" b="0" i="0" u="none" strike="noStrike" dirty="0">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01-Jun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23-Jun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900" b="0" i="0" u="none" strike="noStrike" dirty="0">
                          <a:solidFill>
                            <a:srgbClr val="000000"/>
                          </a:solidFill>
                          <a:effectLst/>
                          <a:latin typeface="Calibri" panose="020F0502020204030204" pitchFamily="34" charset="0"/>
                        </a:rPr>
                        <a:t>Delay to start of building 1 substructure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91550593"/>
                  </a:ext>
                </a:extLst>
              </a:tr>
              <a:tr h="261719">
                <a:tc>
                  <a:txBody>
                    <a:bodyPr/>
                    <a:lstStyle/>
                    <a:p>
                      <a:pPr algn="ctr" rtl="0" fontAlgn="ctr"/>
                      <a:r>
                        <a:rPr lang="en-GB" sz="900" b="0" i="0" u="none" strike="noStrike" dirty="0">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23-Jun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07-Jul</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900" b="0" i="0" u="none" strike="noStrike" dirty="0">
                          <a:solidFill>
                            <a:srgbClr val="000000"/>
                          </a:solidFill>
                          <a:effectLst/>
                          <a:latin typeface="Calibri" panose="020F0502020204030204" pitchFamily="34" charset="0"/>
                        </a:rPr>
                        <a:t>Building 1 substructure works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758674252"/>
                  </a:ext>
                </a:extLst>
              </a:tr>
              <a:tr h="261719">
                <a:tc>
                  <a:txBody>
                    <a:bodyPr/>
                    <a:lstStyle/>
                    <a:p>
                      <a:pPr algn="ctr" rtl="0" fontAlgn="ctr"/>
                      <a:r>
                        <a:rPr lang="en-GB" sz="900" b="0" i="0" u="none" strike="noStrike" dirty="0">
                          <a:solidFill>
                            <a:srgbClr val="000000"/>
                          </a:solidFill>
                          <a:effectLst/>
                          <a:latin typeface="Calibri" panose="020F0502020204030204" pitchFamily="34" charset="0"/>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07-Jul</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30-Jul</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900" b="0" i="0" u="none" strike="noStrike" dirty="0">
                          <a:solidFill>
                            <a:srgbClr val="000000"/>
                          </a:solidFill>
                          <a:effectLst/>
                          <a:latin typeface="Calibri" panose="020F0502020204030204" pitchFamily="34" charset="0"/>
                        </a:rPr>
                        <a:t>Continuing delay to completion of building 2 substructure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313998278"/>
                  </a:ext>
                </a:extLst>
              </a:tr>
              <a:tr h="261719">
                <a:tc>
                  <a:txBody>
                    <a:bodyPr/>
                    <a:lstStyle/>
                    <a:p>
                      <a:pPr algn="ctr" rtl="0" fontAlgn="ctr"/>
                      <a:r>
                        <a:rPr lang="en-GB" sz="900" b="0" i="0" u="none" strike="noStrike" dirty="0">
                          <a:solidFill>
                            <a:srgbClr val="000000"/>
                          </a:solidFill>
                          <a:effectLst/>
                          <a:latin typeface="Calibri" panose="020F0502020204030204" pitchFamily="34" charset="0"/>
                        </a:rPr>
                        <a:t>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30-Jul</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01-Oct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900" b="0" i="0" u="none" strike="noStrike" dirty="0">
                          <a:solidFill>
                            <a:srgbClr val="000000"/>
                          </a:solidFill>
                          <a:effectLst/>
                          <a:latin typeface="Calibri" panose="020F0502020204030204" pitchFamily="34" charset="0"/>
                        </a:rPr>
                        <a:t>Building 2 superstructure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78706553"/>
                  </a:ext>
                </a:extLst>
              </a:tr>
            </a:tbl>
          </a:graphicData>
        </a:graphic>
      </p:graphicFrame>
      <p:sp>
        <p:nvSpPr>
          <p:cNvPr id="75" name="TextBox 74">
            <a:extLst>
              <a:ext uri="{FF2B5EF4-FFF2-40B4-BE49-F238E27FC236}">
                <a16:creationId xmlns="" xmlns:a16="http://schemas.microsoft.com/office/drawing/2014/main" id="{B2C19001-C7A9-4D6B-B81A-DA819C29A77B}"/>
              </a:ext>
            </a:extLst>
          </p:cNvPr>
          <p:cNvSpPr txBox="1"/>
          <p:nvPr/>
        </p:nvSpPr>
        <p:spPr>
          <a:xfrm>
            <a:off x="76783" y="2358437"/>
            <a:ext cx="1485000" cy="207749"/>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3 – Establish Windows</a:t>
            </a:r>
          </a:p>
        </p:txBody>
      </p:sp>
      <p:sp>
        <p:nvSpPr>
          <p:cNvPr id="76" name="Rectangle 75">
            <a:extLst>
              <a:ext uri="{FF2B5EF4-FFF2-40B4-BE49-F238E27FC236}">
                <a16:creationId xmlns="" xmlns:a16="http://schemas.microsoft.com/office/drawing/2014/main" id="{E7B87428-2939-4268-B61B-31411893911E}"/>
              </a:ext>
            </a:extLst>
          </p:cNvPr>
          <p:cNvSpPr/>
          <p:nvPr/>
        </p:nvSpPr>
        <p:spPr>
          <a:xfrm>
            <a:off x="1778185" y="3317889"/>
            <a:ext cx="5853671"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tabLst>
                <a:tab pos="171450"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Divide the actual critical path into windows of time which represent a single critical activity/event or a discreet set of critical activities/events.</a:t>
            </a:r>
          </a:p>
        </p:txBody>
      </p:sp>
      <p:grpSp>
        <p:nvGrpSpPr>
          <p:cNvPr id="73" name="Group 72">
            <a:extLst>
              <a:ext uri="{FF2B5EF4-FFF2-40B4-BE49-F238E27FC236}">
                <a16:creationId xmlns="" xmlns:a16="http://schemas.microsoft.com/office/drawing/2014/main" id="{3A493F7B-BAD3-47D3-A109-4568AF4B1510}"/>
              </a:ext>
            </a:extLst>
          </p:cNvPr>
          <p:cNvGrpSpPr/>
          <p:nvPr/>
        </p:nvGrpSpPr>
        <p:grpSpPr>
          <a:xfrm>
            <a:off x="4705419" y="1896750"/>
            <a:ext cx="2052131" cy="1365360"/>
            <a:chOff x="5359426" y="2509998"/>
            <a:chExt cx="2736175" cy="1826729"/>
          </a:xfrm>
        </p:grpSpPr>
        <p:sp>
          <p:nvSpPr>
            <p:cNvPr id="58" name="Rectangle 57">
              <a:extLst>
                <a:ext uri="{FF2B5EF4-FFF2-40B4-BE49-F238E27FC236}">
                  <a16:creationId xmlns="" xmlns:a16="http://schemas.microsoft.com/office/drawing/2014/main" id="{2C0269F6-52B2-44DB-9EC7-E63C2075E431}"/>
                </a:ext>
              </a:extLst>
            </p:cNvPr>
            <p:cNvSpPr/>
            <p:nvPr/>
          </p:nvSpPr>
          <p:spPr>
            <a:xfrm>
              <a:off x="5359426" y="2509998"/>
              <a:ext cx="2736175" cy="1798954"/>
            </a:xfrm>
            <a:prstGeom prst="rect">
              <a:avLst/>
            </a:prstGeom>
            <a:solidFill>
              <a:srgbClr val="FFC0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8" name="Rectangle 67">
              <a:extLst>
                <a:ext uri="{FF2B5EF4-FFF2-40B4-BE49-F238E27FC236}">
                  <a16:creationId xmlns="" xmlns:a16="http://schemas.microsoft.com/office/drawing/2014/main" id="{26627F02-53E7-45FE-AFD0-A4FC3E4CE66D}"/>
                </a:ext>
              </a:extLst>
            </p:cNvPr>
            <p:cNvSpPr/>
            <p:nvPr/>
          </p:nvSpPr>
          <p:spPr>
            <a:xfrm>
              <a:off x="6036833" y="4027895"/>
              <a:ext cx="893328" cy="308832"/>
            </a:xfrm>
            <a:prstGeom prst="rect">
              <a:avLst/>
            </a:prstGeom>
            <a:ln>
              <a:noFill/>
            </a:ln>
          </p:spPr>
          <p:txBody>
            <a:bodyPr wrap="square">
              <a:spAutoFit/>
            </a:bodyPr>
            <a:lstStyle/>
            <a:p>
              <a:pPr algn="ctr"/>
              <a:r>
                <a:rPr lang="en-GB" sz="900" i="1" dirty="0"/>
                <a:t>Window 4 </a:t>
              </a:r>
            </a:p>
          </p:txBody>
        </p:sp>
      </p:grpSp>
      <p:sp>
        <p:nvSpPr>
          <p:cNvPr id="3" name="Rectangle 2">
            <a:extLst>
              <a:ext uri="{FF2B5EF4-FFF2-40B4-BE49-F238E27FC236}">
                <a16:creationId xmlns="" xmlns:a16="http://schemas.microsoft.com/office/drawing/2014/main" id="{3AD8225E-62F0-4F31-ACBA-7512A30DB17A}"/>
              </a:ext>
            </a:extLst>
          </p:cNvPr>
          <p:cNvSpPr/>
          <p:nvPr/>
        </p:nvSpPr>
        <p:spPr>
          <a:xfrm>
            <a:off x="0" y="3256538"/>
            <a:ext cx="9144000" cy="2452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9" name="TextBox 58">
            <a:extLst>
              <a:ext uri="{FF2B5EF4-FFF2-40B4-BE49-F238E27FC236}">
                <a16:creationId xmlns="" xmlns:a16="http://schemas.microsoft.com/office/drawing/2014/main" id="{3E45432C-CFE2-4247-B5EF-1DACD8CDC39B}"/>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181074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E660F49-DC2C-4D53-A47A-32690AA41A07}"/>
              </a:ext>
            </a:extLst>
          </p:cNvPr>
          <p:cNvSpPr txBox="1"/>
          <p:nvPr/>
        </p:nvSpPr>
        <p:spPr>
          <a:xfrm>
            <a:off x="212401" y="5788815"/>
            <a:ext cx="2049848" cy="219291"/>
          </a:xfrm>
          <a:prstGeom prst="rect">
            <a:avLst/>
          </a:prstGeom>
          <a:noFill/>
        </p:spPr>
        <p:txBody>
          <a:bodyPr wrap="square" rtlCol="0">
            <a:spAutoFit/>
          </a:bodyPr>
          <a:lstStyle/>
          <a:p>
            <a:r>
              <a:rPr lang="en-US" sz="825" dirty="0">
                <a:ea typeface="Helvetica" charset="0"/>
                <a:cs typeface="Helvetica" charset="0"/>
              </a:rPr>
              <a:t>DELAY AND QUANTUM</a:t>
            </a:r>
          </a:p>
        </p:txBody>
      </p:sp>
      <p:grpSp>
        <p:nvGrpSpPr>
          <p:cNvPr id="5" name="Group 4">
            <a:extLst>
              <a:ext uri="{FF2B5EF4-FFF2-40B4-BE49-F238E27FC236}">
                <a16:creationId xmlns="" xmlns:a16="http://schemas.microsoft.com/office/drawing/2014/main" id="{9EEEBC1C-88ED-4E25-899B-CB9D658ADEF5}"/>
              </a:ext>
            </a:extLst>
          </p:cNvPr>
          <p:cNvGrpSpPr/>
          <p:nvPr/>
        </p:nvGrpSpPr>
        <p:grpSpPr>
          <a:xfrm>
            <a:off x="1622974" y="1665297"/>
            <a:ext cx="6164100" cy="4043624"/>
            <a:chOff x="2090999" y="269999"/>
            <a:chExt cx="8226001" cy="6318001"/>
          </a:xfrm>
        </p:grpSpPr>
        <p:sp>
          <p:nvSpPr>
            <p:cNvPr id="6" name="As-Built">
              <a:extLst>
                <a:ext uri="{FF2B5EF4-FFF2-40B4-BE49-F238E27FC236}">
                  <a16:creationId xmlns="" xmlns:a16="http://schemas.microsoft.com/office/drawing/2014/main" id="{1EE72136-6A81-4BF2-B369-006F5AD1D3DD}"/>
                </a:ext>
              </a:extLst>
            </p:cNvPr>
            <p:cNvSpPr/>
            <p:nvPr/>
          </p:nvSpPr>
          <p:spPr>
            <a:xfrm>
              <a:off x="4505151" y="2888609"/>
              <a:ext cx="1336425" cy="143434"/>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34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cxnSp>
          <p:nvCxnSpPr>
            <p:cNvPr id="7" name="Time axis - Grid - Secondary">
              <a:extLst>
                <a:ext uri="{FF2B5EF4-FFF2-40B4-BE49-F238E27FC236}">
                  <a16:creationId xmlns="" xmlns:a16="http://schemas.microsoft.com/office/drawing/2014/main" id="{98FADC4A-60DF-4B8A-82C1-180CDCC62976}"/>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Time axis - Grid - Primary">
              <a:extLst>
                <a:ext uri="{FF2B5EF4-FFF2-40B4-BE49-F238E27FC236}">
                  <a16:creationId xmlns="" xmlns:a16="http://schemas.microsoft.com/office/drawing/2014/main" id="{C1868E57-DE1E-48B1-AFA3-70227D915466}"/>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DB100EEA-73EB-4CF4-B242-238B96249095}"/>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5CE5A484-ED5B-4CA0-B239-CC2970D78C1D}"/>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Time axis - Grid - Secondary">
              <a:extLst>
                <a:ext uri="{FF2B5EF4-FFF2-40B4-BE49-F238E27FC236}">
                  <a16:creationId xmlns="" xmlns:a16="http://schemas.microsoft.com/office/drawing/2014/main" id="{C763C347-8339-41B4-9FD8-90EF0416306F}"/>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2" name="Time axis - Grid - Secondary">
              <a:extLst>
                <a:ext uri="{FF2B5EF4-FFF2-40B4-BE49-F238E27FC236}">
                  <a16:creationId xmlns="" xmlns:a16="http://schemas.microsoft.com/office/drawing/2014/main" id="{167A93D2-F5D0-4A35-A1AA-B7D8E4C32403}"/>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3" name="Time axis - Grid - Secondary">
              <a:extLst>
                <a:ext uri="{FF2B5EF4-FFF2-40B4-BE49-F238E27FC236}">
                  <a16:creationId xmlns="" xmlns:a16="http://schemas.microsoft.com/office/drawing/2014/main" id="{D3EFB4E6-01C2-48BA-9484-6D6E88D8E1AC}"/>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Time axis - Label - Secondary">
              <a:extLst>
                <a:ext uri="{FF2B5EF4-FFF2-40B4-BE49-F238E27FC236}">
                  <a16:creationId xmlns="" xmlns:a16="http://schemas.microsoft.com/office/drawing/2014/main" id="{5316DD32-E706-4F72-84E0-C34D3316516A}"/>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5" name="Time axis - Label - Secondary">
              <a:extLst>
                <a:ext uri="{FF2B5EF4-FFF2-40B4-BE49-F238E27FC236}">
                  <a16:creationId xmlns="" xmlns:a16="http://schemas.microsoft.com/office/drawing/2014/main" id="{3ECAA92F-FDDF-4A10-A2D3-5F811F676FE4}"/>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6" name="Time axis - Label - Secondary">
              <a:extLst>
                <a:ext uri="{FF2B5EF4-FFF2-40B4-BE49-F238E27FC236}">
                  <a16:creationId xmlns="" xmlns:a16="http://schemas.microsoft.com/office/drawing/2014/main" id="{96922723-625A-43D8-AA06-F128F6513C7A}"/>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7" name="Time axis - Label - Secondary">
              <a:extLst>
                <a:ext uri="{FF2B5EF4-FFF2-40B4-BE49-F238E27FC236}">
                  <a16:creationId xmlns="" xmlns:a16="http://schemas.microsoft.com/office/drawing/2014/main" id="{4F5DE303-C0C4-45C5-A678-0B1EDC785062}"/>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8" name="Time axis - Label - Secondary">
              <a:extLst>
                <a:ext uri="{FF2B5EF4-FFF2-40B4-BE49-F238E27FC236}">
                  <a16:creationId xmlns="" xmlns:a16="http://schemas.microsoft.com/office/drawing/2014/main" id="{A54A4950-0E58-4D49-97DF-C72C0EC8CAD0}"/>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9" name="Time axis - Label - Primary">
              <a:extLst>
                <a:ext uri="{FF2B5EF4-FFF2-40B4-BE49-F238E27FC236}">
                  <a16:creationId xmlns="" xmlns:a16="http://schemas.microsoft.com/office/drawing/2014/main" id="{8D788866-EC7D-4C16-8F7D-F0415774C49E}"/>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20" name="Time axis - Label - Secondary">
              <a:extLst>
                <a:ext uri="{FF2B5EF4-FFF2-40B4-BE49-F238E27FC236}">
                  <a16:creationId xmlns="" xmlns:a16="http://schemas.microsoft.com/office/drawing/2014/main" id="{55E4C75C-A888-406F-8116-227E5CF5A843}"/>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21" name="Overall Frame">
              <a:extLst>
                <a:ext uri="{FF2B5EF4-FFF2-40B4-BE49-F238E27FC236}">
                  <a16:creationId xmlns="" xmlns:a16="http://schemas.microsoft.com/office/drawing/2014/main" id="{0FDF5506-B0CF-4DC9-B527-338B2273C723}"/>
                </a:ext>
              </a:extLst>
            </p:cNvPr>
            <p:cNvSpPr/>
            <p:nvPr/>
          </p:nvSpPr>
          <p:spPr>
            <a:xfrm>
              <a:off x="2090999" y="629999"/>
              <a:ext cx="8226001"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22" name="As-Planned">
              <a:extLst>
                <a:ext uri="{FF2B5EF4-FFF2-40B4-BE49-F238E27FC236}">
                  <a16:creationId xmlns="" xmlns:a16="http://schemas.microsoft.com/office/drawing/2014/main" id="{51CF545F-60B4-46B4-AE98-A899727E259D}"/>
                </a:ext>
              </a:extLst>
            </p:cNvPr>
            <p:cNvSpPr/>
            <p:nvPr/>
          </p:nvSpPr>
          <p:spPr>
            <a:xfrm>
              <a:off x="3476901" y="930374"/>
              <a:ext cx="1341196"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3" name="As-Planned">
              <a:extLst>
                <a:ext uri="{FF2B5EF4-FFF2-40B4-BE49-F238E27FC236}">
                  <a16:creationId xmlns="" xmlns:a16="http://schemas.microsoft.com/office/drawing/2014/main" id="{261B8D3E-DF4D-4138-87D5-E80F2EE583EE}"/>
                </a:ext>
              </a:extLst>
            </p:cNvPr>
            <p:cNvSpPr/>
            <p:nvPr/>
          </p:nvSpPr>
          <p:spPr>
            <a:xfrm>
              <a:off x="4818097" y="1302749"/>
              <a:ext cx="2056500"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4" name="As-Planned">
              <a:extLst>
                <a:ext uri="{FF2B5EF4-FFF2-40B4-BE49-F238E27FC236}">
                  <a16:creationId xmlns="" xmlns:a16="http://schemas.microsoft.com/office/drawing/2014/main" id="{12FD798E-BA3C-49C3-B85F-A2DA790DD577}"/>
                </a:ext>
              </a:extLst>
            </p:cNvPr>
            <p:cNvSpPr/>
            <p:nvPr/>
          </p:nvSpPr>
          <p:spPr>
            <a:xfrm>
              <a:off x="3476901" y="1675124"/>
              <a:ext cx="6705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5" name="As-Planned">
              <a:extLst>
                <a:ext uri="{FF2B5EF4-FFF2-40B4-BE49-F238E27FC236}">
                  <a16:creationId xmlns="" xmlns:a16="http://schemas.microsoft.com/office/drawing/2014/main" id="{1B342A61-09CF-4FCD-9875-C1C215C98046}"/>
                </a:ext>
              </a:extLst>
            </p:cNvPr>
            <p:cNvSpPr/>
            <p:nvPr/>
          </p:nvSpPr>
          <p:spPr>
            <a:xfrm>
              <a:off x="4147499" y="2047499"/>
              <a:ext cx="27270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6" name="Milestone">
              <a:extLst>
                <a:ext uri="{FF2B5EF4-FFF2-40B4-BE49-F238E27FC236}">
                  <a16:creationId xmlns="" xmlns:a16="http://schemas.microsoft.com/office/drawing/2014/main" id="{8E4ECF3C-DE09-4C9E-A3CB-3ED8B2B5B0D4}"/>
                </a:ext>
              </a:extLst>
            </p:cNvPr>
            <p:cNvSpPr/>
            <p:nvPr/>
          </p:nvSpPr>
          <p:spPr>
            <a:xfrm>
              <a:off x="6762617" y="2383874"/>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sp>
          <p:nvSpPr>
            <p:cNvPr id="27" name="Custom1">
              <a:extLst>
                <a:ext uri="{FF2B5EF4-FFF2-40B4-BE49-F238E27FC236}">
                  <a16:creationId xmlns="" xmlns:a16="http://schemas.microsoft.com/office/drawing/2014/main" id="{F62AB716-B1EA-4EBF-BDF5-E10B580AB5DA}"/>
                </a:ext>
              </a:extLst>
            </p:cNvPr>
            <p:cNvSpPr/>
            <p:nvPr/>
          </p:nvSpPr>
          <p:spPr>
            <a:xfrm>
              <a:off x="3476901" y="2891039"/>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28" name="Critical Path">
              <a:extLst>
                <a:ext uri="{FF2B5EF4-FFF2-40B4-BE49-F238E27FC236}">
                  <a16:creationId xmlns="" xmlns:a16="http://schemas.microsoft.com/office/drawing/2014/main" id="{25BA34A0-2018-4846-82F7-81A24683AEB0}"/>
                </a:ext>
              </a:extLst>
            </p:cNvPr>
            <p:cNvSpPr/>
            <p:nvPr/>
          </p:nvSpPr>
          <p:spPr>
            <a:xfrm>
              <a:off x="3481664" y="2895802"/>
              <a:ext cx="1644616"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9" name="As-Built">
              <a:extLst>
                <a:ext uri="{FF2B5EF4-FFF2-40B4-BE49-F238E27FC236}">
                  <a16:creationId xmlns="" xmlns:a16="http://schemas.microsoft.com/office/drawing/2014/main" id="{B1B7BE2B-1680-41F9-9954-BF092597F776}"/>
                </a:ext>
              </a:extLst>
            </p:cNvPr>
            <p:cNvSpPr/>
            <p:nvPr/>
          </p:nvSpPr>
          <p:spPr>
            <a:xfrm>
              <a:off x="5131040" y="3316611"/>
              <a:ext cx="169884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40913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0" name="Custom1">
              <a:extLst>
                <a:ext uri="{FF2B5EF4-FFF2-40B4-BE49-F238E27FC236}">
                  <a16:creationId xmlns="" xmlns:a16="http://schemas.microsoft.com/office/drawing/2014/main" id="{A2E6BE04-040B-4D1A-B200-03BA6E2AEDDE}"/>
                </a:ext>
              </a:extLst>
            </p:cNvPr>
            <p:cNvSpPr/>
            <p:nvPr/>
          </p:nvSpPr>
          <p:spPr>
            <a:xfrm>
              <a:off x="6829889" y="3312812"/>
              <a:ext cx="758494" cy="143434"/>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7324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1" name="As-Built">
              <a:extLst>
                <a:ext uri="{FF2B5EF4-FFF2-40B4-BE49-F238E27FC236}">
                  <a16:creationId xmlns="" xmlns:a16="http://schemas.microsoft.com/office/drawing/2014/main" id="{7E206991-48BA-4259-A76D-FCB680E84ED6}"/>
                </a:ext>
              </a:extLst>
            </p:cNvPr>
            <p:cNvSpPr/>
            <p:nvPr/>
          </p:nvSpPr>
          <p:spPr>
            <a:xfrm>
              <a:off x="7586005" y="3315516"/>
              <a:ext cx="540321" cy="143434"/>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13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2" name="As-Built">
              <a:extLst>
                <a:ext uri="{FF2B5EF4-FFF2-40B4-BE49-F238E27FC236}">
                  <a16:creationId xmlns="" xmlns:a16="http://schemas.microsoft.com/office/drawing/2014/main" id="{B320CAAD-697B-498F-88C2-013850B5D2EF}"/>
                </a:ext>
              </a:extLst>
            </p:cNvPr>
            <p:cNvSpPr/>
            <p:nvPr/>
          </p:nvSpPr>
          <p:spPr>
            <a:xfrm>
              <a:off x="3476901" y="3601578"/>
              <a:ext cx="666584"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971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3" name="Custom1">
              <a:extLst>
                <a:ext uri="{FF2B5EF4-FFF2-40B4-BE49-F238E27FC236}">
                  <a16:creationId xmlns="" xmlns:a16="http://schemas.microsoft.com/office/drawing/2014/main" id="{1395C3BC-2B66-41CE-8600-D9AC5E1A0F7E}"/>
                </a:ext>
              </a:extLst>
            </p:cNvPr>
            <p:cNvSpPr/>
            <p:nvPr/>
          </p:nvSpPr>
          <p:spPr>
            <a:xfrm>
              <a:off x="4143485" y="3597771"/>
              <a:ext cx="2060515" cy="143434"/>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4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4" name="Critical Path">
              <a:extLst>
                <a:ext uri="{FF2B5EF4-FFF2-40B4-BE49-F238E27FC236}">
                  <a16:creationId xmlns="" xmlns:a16="http://schemas.microsoft.com/office/drawing/2014/main" id="{5EA74851-793A-407F-9D0D-94EB09B17111}"/>
                </a:ext>
              </a:extLst>
            </p:cNvPr>
            <p:cNvSpPr/>
            <p:nvPr/>
          </p:nvSpPr>
          <p:spPr>
            <a:xfrm>
              <a:off x="5113680" y="3602532"/>
              <a:ext cx="1080946"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5" name="As-Built">
              <a:extLst>
                <a:ext uri="{FF2B5EF4-FFF2-40B4-BE49-F238E27FC236}">
                  <a16:creationId xmlns="" xmlns:a16="http://schemas.microsoft.com/office/drawing/2014/main" id="{2396B186-405C-409F-A45D-8BB4C8724340}"/>
                </a:ext>
              </a:extLst>
            </p:cNvPr>
            <p:cNvSpPr/>
            <p:nvPr/>
          </p:nvSpPr>
          <p:spPr>
            <a:xfrm>
              <a:off x="6204000" y="3970145"/>
              <a:ext cx="27270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a:t>
              </a:r>
              <a:r>
                <a:rPr lang="en-GB" sz="750">
                  <a:solidFill>
                    <a:sysClr val="windowText" lastClr="000000"/>
                  </a:solidFill>
                </a:rPr>
                <a:t>- Superstructure</a:t>
              </a:r>
              <a:endParaRPr lang="en-GB" sz="750" dirty="0">
                <a:solidFill>
                  <a:sysClr val="windowText" lastClr="000000"/>
                </a:solidFill>
              </a:endParaRPr>
            </a:p>
          </p:txBody>
        </p:sp>
        <p:sp>
          <p:nvSpPr>
            <p:cNvPr id="36" name="Critical Path">
              <a:extLst>
                <a:ext uri="{FF2B5EF4-FFF2-40B4-BE49-F238E27FC236}">
                  <a16:creationId xmlns="" xmlns:a16="http://schemas.microsoft.com/office/drawing/2014/main" id="{755BF8EF-7904-4B1D-8CAD-DE9904933342}"/>
                </a:ext>
              </a:extLst>
            </p:cNvPr>
            <p:cNvSpPr/>
            <p:nvPr/>
          </p:nvSpPr>
          <p:spPr>
            <a:xfrm>
              <a:off x="6208762" y="3974907"/>
              <a:ext cx="2717573"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7" name="Milestone">
              <a:extLst>
                <a:ext uri="{FF2B5EF4-FFF2-40B4-BE49-F238E27FC236}">
                  <a16:creationId xmlns="" xmlns:a16="http://schemas.microsoft.com/office/drawing/2014/main" id="{3B85CB25-BE8B-4C5F-BE27-FA05271E1667}"/>
                </a:ext>
              </a:extLst>
            </p:cNvPr>
            <p:cNvSpPr/>
            <p:nvPr/>
          </p:nvSpPr>
          <p:spPr>
            <a:xfrm>
              <a:off x="8823098" y="4306519"/>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grpSp>
      <p:cxnSp>
        <p:nvCxnSpPr>
          <p:cNvPr id="39" name="Straight Connector 38">
            <a:extLst>
              <a:ext uri="{FF2B5EF4-FFF2-40B4-BE49-F238E27FC236}">
                <a16:creationId xmlns="" xmlns:a16="http://schemas.microsoft.com/office/drawing/2014/main" id="{47F69F14-E323-4E45-B3EE-2167F9C63D0B}"/>
              </a:ext>
            </a:extLst>
          </p:cNvPr>
          <p:cNvCxnSpPr>
            <a:cxnSpLocks/>
          </p:cNvCxnSpPr>
          <p:nvPr/>
        </p:nvCxnSpPr>
        <p:spPr>
          <a:xfrm>
            <a:off x="1622974" y="3244924"/>
            <a:ext cx="6164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7C55CEB5-F52D-4D22-A5AD-E6EA01E9D3CC}"/>
              </a:ext>
            </a:extLst>
          </p:cNvPr>
          <p:cNvCxnSpPr>
            <a:cxnSpLocks/>
            <a:stCxn id="22" idx="3"/>
            <a:endCxn id="23" idx="1"/>
          </p:cNvCxnSpPr>
          <p:nvPr/>
        </p:nvCxnSpPr>
        <p:spPr>
          <a:xfrm>
            <a:off x="3666507" y="2134029"/>
            <a:ext cx="0" cy="238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23BE5CA0-D157-4F54-A55B-0961FAA72B98}"/>
              </a:ext>
            </a:extLst>
          </p:cNvPr>
          <p:cNvCxnSpPr>
            <a:cxnSpLocks/>
            <a:stCxn id="24" idx="3"/>
            <a:endCxn id="25" idx="1"/>
          </p:cNvCxnSpPr>
          <p:nvPr/>
        </p:nvCxnSpPr>
        <p:spPr>
          <a:xfrm>
            <a:off x="3163999" y="2610682"/>
            <a:ext cx="0" cy="238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5274F6D8-EEE2-41D0-A0C8-DD05B885F9A4}"/>
              </a:ext>
            </a:extLst>
          </p:cNvPr>
          <p:cNvCxnSpPr>
            <a:cxnSpLocks/>
            <a:stCxn id="23" idx="3"/>
            <a:endCxn id="26" idx="0"/>
          </p:cNvCxnSpPr>
          <p:nvPr/>
        </p:nvCxnSpPr>
        <p:spPr>
          <a:xfrm flipH="1">
            <a:off x="5204550" y="2372355"/>
            <a:ext cx="2983" cy="6458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F0FE21A5-57F0-46C8-8EBD-0F3D6AE89D8C}"/>
              </a:ext>
            </a:extLst>
          </p:cNvPr>
          <p:cNvCxnSpPr>
            <a:cxnSpLocks/>
            <a:stCxn id="28" idx="3"/>
          </p:cNvCxnSpPr>
          <p:nvPr/>
        </p:nvCxnSpPr>
        <p:spPr>
          <a:xfrm flipH="1">
            <a:off x="3896306" y="3363135"/>
            <a:ext cx="1136" cy="431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AF4030E3-FD73-4062-A0FA-42754B150179}"/>
              </a:ext>
            </a:extLst>
          </p:cNvPr>
          <p:cNvCxnSpPr>
            <a:cxnSpLocks/>
            <a:stCxn id="33" idx="3"/>
            <a:endCxn id="35" idx="1"/>
          </p:cNvCxnSpPr>
          <p:nvPr/>
        </p:nvCxnSpPr>
        <p:spPr>
          <a:xfrm>
            <a:off x="4705024" y="3841026"/>
            <a:ext cx="0" cy="238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22D3C388-44FE-4693-AE8D-7EBF4E7C303B}"/>
              </a:ext>
            </a:extLst>
          </p:cNvPr>
          <p:cNvCxnSpPr>
            <a:cxnSpLocks/>
            <a:stCxn id="35" idx="3"/>
            <a:endCxn id="37" idx="0"/>
          </p:cNvCxnSpPr>
          <p:nvPr/>
        </p:nvCxnSpPr>
        <p:spPr>
          <a:xfrm>
            <a:off x="6748557" y="4079532"/>
            <a:ext cx="1" cy="1692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29">
            <a:extLst>
              <a:ext uri="{FF2B5EF4-FFF2-40B4-BE49-F238E27FC236}">
                <a16:creationId xmlns="" xmlns:a16="http://schemas.microsoft.com/office/drawing/2014/main" id="{00760A00-A67D-4E57-B5F6-25FE4D1BF698}"/>
              </a:ext>
            </a:extLst>
          </p:cNvPr>
          <p:cNvCxnSpPr>
            <a:cxnSpLocks/>
            <a:endCxn id="37" idx="0"/>
          </p:cNvCxnSpPr>
          <p:nvPr/>
        </p:nvCxnSpPr>
        <p:spPr>
          <a:xfrm rot="16200000" flipH="1">
            <a:off x="6301585" y="3801764"/>
            <a:ext cx="561815" cy="332129"/>
          </a:xfrm>
          <a:prstGeom prst="bentConnector3">
            <a:avLst>
              <a:gd name="adj1" fmla="val -2315"/>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 xmlns:a16="http://schemas.microsoft.com/office/drawing/2014/main" id="{26808616-2375-4F8E-8759-18A61BF5F334}"/>
              </a:ext>
            </a:extLst>
          </p:cNvPr>
          <p:cNvSpPr txBox="1"/>
          <p:nvPr/>
        </p:nvSpPr>
        <p:spPr>
          <a:xfrm>
            <a:off x="6431017" y="3716412"/>
            <a:ext cx="381836" cy="207749"/>
          </a:xfrm>
          <a:prstGeom prst="rect">
            <a:avLst/>
          </a:prstGeom>
          <a:noFill/>
        </p:spPr>
        <p:txBody>
          <a:bodyPr wrap="none" rtlCol="0">
            <a:spAutoFit/>
          </a:bodyPr>
          <a:lstStyle/>
          <a:p>
            <a:r>
              <a:rPr lang="en-GB" sz="750" dirty="0"/>
              <a:t>Float</a:t>
            </a:r>
          </a:p>
        </p:txBody>
      </p:sp>
      <p:sp>
        <p:nvSpPr>
          <p:cNvPr id="55" name="TextBox 54">
            <a:extLst>
              <a:ext uri="{FF2B5EF4-FFF2-40B4-BE49-F238E27FC236}">
                <a16:creationId xmlns="" xmlns:a16="http://schemas.microsoft.com/office/drawing/2014/main" id="{6E93203D-BB7F-46CB-9A05-35055BBA939C}"/>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4. As-planned versus As-built Windows Analysis</a:t>
            </a:r>
          </a:p>
        </p:txBody>
      </p:sp>
      <p:sp>
        <p:nvSpPr>
          <p:cNvPr id="56" name="TextBox 55">
            <a:extLst>
              <a:ext uri="{FF2B5EF4-FFF2-40B4-BE49-F238E27FC236}">
                <a16:creationId xmlns="" xmlns:a16="http://schemas.microsoft.com/office/drawing/2014/main" id="{F6B96B18-4111-4336-90C1-7D29D25AA691}"/>
              </a:ext>
            </a:extLst>
          </p:cNvPr>
          <p:cNvSpPr txBox="1"/>
          <p:nvPr/>
        </p:nvSpPr>
        <p:spPr>
          <a:xfrm>
            <a:off x="68987" y="2331625"/>
            <a:ext cx="1485000" cy="207749"/>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4 – Measure Delay</a:t>
            </a:r>
          </a:p>
        </p:txBody>
      </p:sp>
      <p:sp>
        <p:nvSpPr>
          <p:cNvPr id="58" name="Rectangle 57">
            <a:extLst>
              <a:ext uri="{FF2B5EF4-FFF2-40B4-BE49-F238E27FC236}">
                <a16:creationId xmlns="" xmlns:a16="http://schemas.microsoft.com/office/drawing/2014/main" id="{FAA02370-8509-4982-B012-090F8932A30B}"/>
              </a:ext>
            </a:extLst>
          </p:cNvPr>
          <p:cNvSpPr/>
          <p:nvPr/>
        </p:nvSpPr>
        <p:spPr>
          <a:xfrm>
            <a:off x="2665374" y="1896750"/>
            <a:ext cx="765809" cy="2559600"/>
          </a:xfrm>
          <a:prstGeom prst="rect">
            <a:avLst/>
          </a:prstGeom>
          <a:solidFill>
            <a:schemeClr val="tx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9" name="Rectangle 58">
            <a:extLst>
              <a:ext uri="{FF2B5EF4-FFF2-40B4-BE49-F238E27FC236}">
                <a16:creationId xmlns="" xmlns:a16="http://schemas.microsoft.com/office/drawing/2014/main" id="{E5AE932A-3345-443C-87CF-8640162508BE}"/>
              </a:ext>
            </a:extLst>
          </p:cNvPr>
          <p:cNvSpPr/>
          <p:nvPr/>
        </p:nvSpPr>
        <p:spPr>
          <a:xfrm>
            <a:off x="2723770" y="4250288"/>
            <a:ext cx="669996" cy="230832"/>
          </a:xfrm>
          <a:prstGeom prst="rect">
            <a:avLst/>
          </a:prstGeom>
          <a:ln>
            <a:noFill/>
          </a:ln>
        </p:spPr>
        <p:txBody>
          <a:bodyPr wrap="square">
            <a:spAutoFit/>
          </a:bodyPr>
          <a:lstStyle/>
          <a:p>
            <a:pPr algn="ctr"/>
            <a:r>
              <a:rPr lang="en-GB" sz="900" i="1" dirty="0"/>
              <a:t>Window 1 </a:t>
            </a:r>
          </a:p>
        </p:txBody>
      </p:sp>
      <p:sp>
        <p:nvSpPr>
          <p:cNvPr id="61" name="Rectangle 60">
            <a:extLst>
              <a:ext uri="{FF2B5EF4-FFF2-40B4-BE49-F238E27FC236}">
                <a16:creationId xmlns="" xmlns:a16="http://schemas.microsoft.com/office/drawing/2014/main" id="{87E28389-BBB6-462E-8FCE-DC6D7E8C539E}"/>
              </a:ext>
            </a:extLst>
          </p:cNvPr>
          <p:cNvSpPr/>
          <p:nvPr/>
        </p:nvSpPr>
        <p:spPr>
          <a:xfrm>
            <a:off x="3893680" y="1896750"/>
            <a:ext cx="822949" cy="2559600"/>
          </a:xfrm>
          <a:prstGeom prst="rect">
            <a:avLst/>
          </a:prstGeom>
          <a:solidFill>
            <a:schemeClr val="tx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2" name="Rectangle 61">
            <a:extLst>
              <a:ext uri="{FF2B5EF4-FFF2-40B4-BE49-F238E27FC236}">
                <a16:creationId xmlns="" xmlns:a16="http://schemas.microsoft.com/office/drawing/2014/main" id="{751D37D2-7A75-4613-BB54-5B8DCE78C107}"/>
              </a:ext>
            </a:extLst>
          </p:cNvPr>
          <p:cNvSpPr/>
          <p:nvPr/>
        </p:nvSpPr>
        <p:spPr>
          <a:xfrm>
            <a:off x="3956072" y="4250288"/>
            <a:ext cx="669996" cy="230832"/>
          </a:xfrm>
          <a:prstGeom prst="rect">
            <a:avLst/>
          </a:prstGeom>
          <a:ln>
            <a:noFill/>
          </a:ln>
        </p:spPr>
        <p:txBody>
          <a:bodyPr wrap="square">
            <a:spAutoFit/>
          </a:bodyPr>
          <a:lstStyle/>
          <a:p>
            <a:pPr algn="ctr"/>
            <a:r>
              <a:rPr lang="en-GB" sz="900" i="1" dirty="0"/>
              <a:t>Window 3 </a:t>
            </a:r>
          </a:p>
        </p:txBody>
      </p:sp>
      <p:sp>
        <p:nvSpPr>
          <p:cNvPr id="64" name="Rectangle 63">
            <a:extLst>
              <a:ext uri="{FF2B5EF4-FFF2-40B4-BE49-F238E27FC236}">
                <a16:creationId xmlns="" xmlns:a16="http://schemas.microsoft.com/office/drawing/2014/main" id="{41A6C610-C6E8-4175-A7FB-0043B5330F1C}"/>
              </a:ext>
            </a:extLst>
          </p:cNvPr>
          <p:cNvSpPr/>
          <p:nvPr/>
        </p:nvSpPr>
        <p:spPr>
          <a:xfrm>
            <a:off x="4717898" y="1896750"/>
            <a:ext cx="2038887" cy="2559600"/>
          </a:xfrm>
          <a:prstGeom prst="rect">
            <a:avLst/>
          </a:prstGeom>
          <a:solidFill>
            <a:srgbClr val="FFC0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5" name="Rectangle 64">
            <a:extLst>
              <a:ext uri="{FF2B5EF4-FFF2-40B4-BE49-F238E27FC236}">
                <a16:creationId xmlns="" xmlns:a16="http://schemas.microsoft.com/office/drawing/2014/main" id="{CC7DF91C-A235-4A77-AAA7-098798332E32}"/>
              </a:ext>
            </a:extLst>
          </p:cNvPr>
          <p:cNvSpPr/>
          <p:nvPr/>
        </p:nvSpPr>
        <p:spPr>
          <a:xfrm>
            <a:off x="5146580" y="4251882"/>
            <a:ext cx="669996" cy="230832"/>
          </a:xfrm>
          <a:prstGeom prst="rect">
            <a:avLst/>
          </a:prstGeom>
          <a:ln>
            <a:noFill/>
          </a:ln>
        </p:spPr>
        <p:txBody>
          <a:bodyPr wrap="square">
            <a:spAutoFit/>
          </a:bodyPr>
          <a:lstStyle/>
          <a:p>
            <a:pPr algn="ctr"/>
            <a:r>
              <a:rPr lang="en-GB" sz="900" i="1" dirty="0"/>
              <a:t>Window 4 </a:t>
            </a:r>
          </a:p>
        </p:txBody>
      </p:sp>
      <p:sp>
        <p:nvSpPr>
          <p:cNvPr id="67" name="Rectangle 66">
            <a:extLst>
              <a:ext uri="{FF2B5EF4-FFF2-40B4-BE49-F238E27FC236}">
                <a16:creationId xmlns="" xmlns:a16="http://schemas.microsoft.com/office/drawing/2014/main" id="{FCA7B21F-727F-4656-A3FC-6B09C1D47C86}"/>
              </a:ext>
            </a:extLst>
          </p:cNvPr>
          <p:cNvSpPr/>
          <p:nvPr/>
        </p:nvSpPr>
        <p:spPr>
          <a:xfrm>
            <a:off x="3431073" y="1897083"/>
            <a:ext cx="465231" cy="2559600"/>
          </a:xfrm>
          <a:prstGeom prst="rect">
            <a:avLst/>
          </a:prstGeom>
          <a:solidFill>
            <a:srgbClr val="FFC0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8" name="Rectangle 67">
            <a:extLst>
              <a:ext uri="{FF2B5EF4-FFF2-40B4-BE49-F238E27FC236}">
                <a16:creationId xmlns="" xmlns:a16="http://schemas.microsoft.com/office/drawing/2014/main" id="{1B91338F-723D-421B-A373-DFB1740B97D0}"/>
              </a:ext>
            </a:extLst>
          </p:cNvPr>
          <p:cNvSpPr/>
          <p:nvPr/>
        </p:nvSpPr>
        <p:spPr>
          <a:xfrm>
            <a:off x="3316130" y="4247935"/>
            <a:ext cx="669996" cy="230832"/>
          </a:xfrm>
          <a:prstGeom prst="rect">
            <a:avLst/>
          </a:prstGeom>
          <a:ln>
            <a:noFill/>
          </a:ln>
        </p:spPr>
        <p:txBody>
          <a:bodyPr wrap="square">
            <a:spAutoFit/>
          </a:bodyPr>
          <a:lstStyle/>
          <a:p>
            <a:pPr algn="ctr"/>
            <a:r>
              <a:rPr lang="en-GB" sz="900" i="1" dirty="0"/>
              <a:t>Window 2 </a:t>
            </a:r>
          </a:p>
        </p:txBody>
      </p:sp>
      <p:cxnSp>
        <p:nvCxnSpPr>
          <p:cNvPr id="69" name="Straight Connector 68">
            <a:extLst>
              <a:ext uri="{FF2B5EF4-FFF2-40B4-BE49-F238E27FC236}">
                <a16:creationId xmlns="" xmlns:a16="http://schemas.microsoft.com/office/drawing/2014/main" id="{20C89EB1-73CB-423D-8DF3-D536F190BA3D}"/>
              </a:ext>
            </a:extLst>
          </p:cNvPr>
          <p:cNvCxnSpPr>
            <a:cxnSpLocks/>
          </p:cNvCxnSpPr>
          <p:nvPr/>
        </p:nvCxnSpPr>
        <p:spPr>
          <a:xfrm>
            <a:off x="1622974" y="4459584"/>
            <a:ext cx="6164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1" name="Table 70">
            <a:extLst>
              <a:ext uri="{FF2B5EF4-FFF2-40B4-BE49-F238E27FC236}">
                <a16:creationId xmlns="" xmlns:a16="http://schemas.microsoft.com/office/drawing/2014/main" id="{330557D9-8857-484C-90F5-1839669BFBB8}"/>
              </a:ext>
            </a:extLst>
          </p:cNvPr>
          <p:cNvGraphicFramePr>
            <a:graphicFrameLocks noGrp="1"/>
          </p:cNvGraphicFramePr>
          <p:nvPr>
            <p:extLst/>
          </p:nvPr>
        </p:nvGraphicFramePr>
        <p:xfrm>
          <a:off x="2952424" y="4556323"/>
          <a:ext cx="3505200" cy="1078706"/>
        </p:xfrm>
        <a:graphic>
          <a:graphicData uri="http://schemas.openxmlformats.org/drawingml/2006/table">
            <a:tbl>
              <a:tblPr firstRow="1" bandRow="1"/>
              <a:tblGrid>
                <a:gridCol w="1819275">
                  <a:extLst>
                    <a:ext uri="{9D8B030D-6E8A-4147-A177-3AD203B41FA5}">
                      <a16:colId xmlns="" xmlns:a16="http://schemas.microsoft.com/office/drawing/2014/main" val="3908389791"/>
                    </a:ext>
                  </a:extLst>
                </a:gridCol>
                <a:gridCol w="552450">
                  <a:extLst>
                    <a:ext uri="{9D8B030D-6E8A-4147-A177-3AD203B41FA5}">
                      <a16:colId xmlns="" xmlns:a16="http://schemas.microsoft.com/office/drawing/2014/main" val="298804276"/>
                    </a:ext>
                  </a:extLst>
                </a:gridCol>
                <a:gridCol w="552450">
                  <a:extLst>
                    <a:ext uri="{9D8B030D-6E8A-4147-A177-3AD203B41FA5}">
                      <a16:colId xmlns="" xmlns:a16="http://schemas.microsoft.com/office/drawing/2014/main" val="1568659673"/>
                    </a:ext>
                  </a:extLst>
                </a:gridCol>
                <a:gridCol w="581025">
                  <a:extLst>
                    <a:ext uri="{9D8B030D-6E8A-4147-A177-3AD203B41FA5}">
                      <a16:colId xmlns="" xmlns:a16="http://schemas.microsoft.com/office/drawing/2014/main" val="2508004556"/>
                    </a:ext>
                  </a:extLst>
                </a:gridCol>
              </a:tblGrid>
              <a:tr h="364331">
                <a:tc>
                  <a:txBody>
                    <a:bodyPr/>
                    <a:lstStyle/>
                    <a:p>
                      <a:pPr algn="ctr" rtl="0" fontAlgn="ctr"/>
                      <a:r>
                        <a:rPr lang="en-GB" sz="800" b="1" i="0" u="none" strike="noStrike" dirty="0">
                          <a:solidFill>
                            <a:srgbClr val="FFFFFF"/>
                          </a:solidFill>
                          <a:effectLst/>
                          <a:latin typeface="Calibri" panose="020F0502020204030204" pitchFamily="34" charset="0"/>
                        </a:rPr>
                        <a:t>WINDOW MILESTONE DATES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PLAN DATE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ACTUAL DATE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DELAY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3947320909"/>
                  </a:ext>
                </a:extLst>
              </a:tr>
              <a:tr h="142875">
                <a:tc>
                  <a:txBody>
                    <a:bodyPr/>
                    <a:lstStyle/>
                    <a:p>
                      <a:pPr algn="l" rtl="0" fontAlgn="ctr"/>
                      <a:r>
                        <a:rPr lang="en-GB" sz="800" b="0" i="0" u="none" strike="noStrike" dirty="0">
                          <a:solidFill>
                            <a:srgbClr val="000000"/>
                          </a:solidFill>
                          <a:effectLst/>
                          <a:latin typeface="Calibri" panose="020F0502020204030204" pitchFamily="34" charset="0"/>
                        </a:rPr>
                        <a:t>Start Works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01-Jun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01-Jun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979237574"/>
                  </a:ext>
                </a:extLst>
              </a:tr>
              <a:tr h="142875">
                <a:tc>
                  <a:txBody>
                    <a:bodyPr/>
                    <a:lstStyle/>
                    <a:p>
                      <a:pPr algn="l" rtl="0" fontAlgn="ctr"/>
                      <a:r>
                        <a:rPr lang="en-GB" sz="800" b="0" i="0" u="none" strike="noStrike" dirty="0">
                          <a:solidFill>
                            <a:srgbClr val="000000"/>
                          </a:solidFill>
                          <a:effectLst/>
                          <a:latin typeface="Calibri" panose="020F0502020204030204" pitchFamily="34" charset="0"/>
                        </a:rPr>
                        <a:t>Start B1 Substructure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01-Jun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23-Jun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133861699"/>
                  </a:ext>
                </a:extLst>
              </a:tr>
              <a:tr h="142875">
                <a:tc>
                  <a:txBody>
                    <a:bodyPr/>
                    <a:lstStyle/>
                    <a:p>
                      <a:pPr algn="l" rtl="0" fontAlgn="ctr"/>
                      <a:r>
                        <a:rPr lang="en-GB" sz="800" b="0" i="0" u="none" strike="noStrike" dirty="0">
                          <a:solidFill>
                            <a:srgbClr val="000000"/>
                          </a:solidFill>
                          <a:effectLst/>
                          <a:latin typeface="Calibri" panose="020F0502020204030204" pitchFamily="34" charset="0"/>
                        </a:rPr>
                        <a:t>Finish B2 Substructure Planned Works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15-Jun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07-Jul</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675848359"/>
                  </a:ext>
                </a:extLst>
              </a:tr>
              <a:tr h="142875">
                <a:tc>
                  <a:txBody>
                    <a:bodyPr/>
                    <a:lstStyle/>
                    <a:p>
                      <a:pPr algn="l" rtl="0" fontAlgn="ctr"/>
                      <a:r>
                        <a:rPr lang="en-GB" sz="800" b="0" i="0" u="none" strike="noStrike" dirty="0">
                          <a:solidFill>
                            <a:srgbClr val="000000"/>
                          </a:solidFill>
                          <a:effectLst/>
                          <a:latin typeface="Calibri" panose="020F0502020204030204" pitchFamily="34" charset="0"/>
                        </a:rPr>
                        <a:t>Start B2 Superstructure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15-Jun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01-Aug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90581470"/>
                  </a:ext>
                </a:extLst>
              </a:tr>
              <a:tr h="142875">
                <a:tc>
                  <a:txBody>
                    <a:bodyPr/>
                    <a:lstStyle/>
                    <a:p>
                      <a:pPr algn="l" rtl="0" fontAlgn="ctr"/>
                      <a:r>
                        <a:rPr lang="en-GB" sz="800" b="0" i="0" u="none" strike="noStrike" dirty="0">
                          <a:solidFill>
                            <a:srgbClr val="000000"/>
                          </a:solidFill>
                          <a:effectLst/>
                          <a:latin typeface="Calibri" panose="020F0502020204030204" pitchFamily="34" charset="0"/>
                        </a:rPr>
                        <a:t>Project Completion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15-Aug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01-Oct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8338683"/>
                  </a:ext>
                </a:extLst>
              </a:tr>
            </a:tbl>
          </a:graphicData>
        </a:graphic>
      </p:graphicFrame>
      <p:sp>
        <p:nvSpPr>
          <p:cNvPr id="63" name="Flowchart: Connector 62">
            <a:extLst>
              <a:ext uri="{FF2B5EF4-FFF2-40B4-BE49-F238E27FC236}">
                <a16:creationId xmlns="" xmlns:a16="http://schemas.microsoft.com/office/drawing/2014/main" id="{CD38E493-7BB5-4B5C-8523-579666B4DDB1}"/>
              </a:ext>
            </a:extLst>
          </p:cNvPr>
          <p:cNvSpPr/>
          <p:nvPr/>
        </p:nvSpPr>
        <p:spPr bwMode="auto">
          <a:xfrm>
            <a:off x="4545803" y="5218473"/>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C</a:t>
            </a:r>
            <a:endParaRPr lang="el-GR" sz="750" dirty="0">
              <a:latin typeface="+mj-lt"/>
            </a:endParaRPr>
          </a:p>
        </p:txBody>
      </p:sp>
      <p:sp>
        <p:nvSpPr>
          <p:cNvPr id="66" name="Flowchart: Connector 65">
            <a:extLst>
              <a:ext uri="{FF2B5EF4-FFF2-40B4-BE49-F238E27FC236}">
                <a16:creationId xmlns="" xmlns:a16="http://schemas.microsoft.com/office/drawing/2014/main" id="{216A5559-25EE-4525-87A5-A052A86585E1}"/>
              </a:ext>
            </a:extLst>
          </p:cNvPr>
          <p:cNvSpPr/>
          <p:nvPr/>
        </p:nvSpPr>
        <p:spPr bwMode="auto">
          <a:xfrm>
            <a:off x="4545803" y="5367608"/>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D</a:t>
            </a:r>
            <a:endParaRPr lang="el-GR" sz="750" dirty="0">
              <a:latin typeface="+mj-lt"/>
            </a:endParaRPr>
          </a:p>
        </p:txBody>
      </p:sp>
      <p:sp>
        <p:nvSpPr>
          <p:cNvPr id="70" name="Flowchart: Connector 69">
            <a:extLst>
              <a:ext uri="{FF2B5EF4-FFF2-40B4-BE49-F238E27FC236}">
                <a16:creationId xmlns="" xmlns:a16="http://schemas.microsoft.com/office/drawing/2014/main" id="{D984BA33-F9DE-4818-BAD5-34F13795A842}"/>
              </a:ext>
            </a:extLst>
          </p:cNvPr>
          <p:cNvSpPr/>
          <p:nvPr/>
        </p:nvSpPr>
        <p:spPr bwMode="auto">
          <a:xfrm>
            <a:off x="2609434" y="2233396"/>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B</a:t>
            </a:r>
            <a:endParaRPr lang="el-GR" sz="750" dirty="0">
              <a:latin typeface="+mj-lt"/>
            </a:endParaRPr>
          </a:p>
        </p:txBody>
      </p:sp>
      <p:sp>
        <p:nvSpPr>
          <p:cNvPr id="72" name="Flowchart: Connector 71">
            <a:extLst>
              <a:ext uri="{FF2B5EF4-FFF2-40B4-BE49-F238E27FC236}">
                <a16:creationId xmlns="" xmlns:a16="http://schemas.microsoft.com/office/drawing/2014/main" id="{F6E5497B-1539-411F-8CEB-1957A718FFAD}"/>
              </a:ext>
            </a:extLst>
          </p:cNvPr>
          <p:cNvSpPr/>
          <p:nvPr/>
        </p:nvSpPr>
        <p:spPr bwMode="auto">
          <a:xfrm>
            <a:off x="4545803" y="4936493"/>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A</a:t>
            </a:r>
            <a:endParaRPr lang="el-GR" sz="750" dirty="0">
              <a:latin typeface="+mj-lt"/>
            </a:endParaRPr>
          </a:p>
        </p:txBody>
      </p:sp>
      <p:sp>
        <p:nvSpPr>
          <p:cNvPr id="73" name="Flowchart: Connector 72">
            <a:extLst>
              <a:ext uri="{FF2B5EF4-FFF2-40B4-BE49-F238E27FC236}">
                <a16:creationId xmlns="" xmlns:a16="http://schemas.microsoft.com/office/drawing/2014/main" id="{AD66EDF4-7D35-4156-9134-4288353F6B98}"/>
              </a:ext>
            </a:extLst>
          </p:cNvPr>
          <p:cNvSpPr/>
          <p:nvPr/>
        </p:nvSpPr>
        <p:spPr bwMode="auto">
          <a:xfrm>
            <a:off x="4545803" y="5078752"/>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B</a:t>
            </a:r>
            <a:endParaRPr lang="el-GR" sz="750" dirty="0">
              <a:latin typeface="+mj-lt"/>
            </a:endParaRPr>
          </a:p>
        </p:txBody>
      </p:sp>
      <p:sp>
        <p:nvSpPr>
          <p:cNvPr id="74" name="Flowchart: Connector 73">
            <a:extLst>
              <a:ext uri="{FF2B5EF4-FFF2-40B4-BE49-F238E27FC236}">
                <a16:creationId xmlns="" xmlns:a16="http://schemas.microsoft.com/office/drawing/2014/main" id="{9C89C2CF-0938-43D4-8F85-8EABE7A66D87}"/>
              </a:ext>
            </a:extLst>
          </p:cNvPr>
          <p:cNvSpPr/>
          <p:nvPr/>
        </p:nvSpPr>
        <p:spPr bwMode="auto">
          <a:xfrm>
            <a:off x="2608991" y="1937540"/>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A</a:t>
            </a:r>
            <a:endParaRPr lang="el-GR" sz="750" dirty="0">
              <a:latin typeface="+mj-lt"/>
            </a:endParaRPr>
          </a:p>
        </p:txBody>
      </p:sp>
      <p:sp>
        <p:nvSpPr>
          <p:cNvPr id="77" name="Flowchart: Connector 76">
            <a:extLst>
              <a:ext uri="{FF2B5EF4-FFF2-40B4-BE49-F238E27FC236}">
                <a16:creationId xmlns="" xmlns:a16="http://schemas.microsoft.com/office/drawing/2014/main" id="{3ABDE6B7-C221-4115-8C6A-A02F19204FF2}"/>
              </a:ext>
            </a:extLst>
          </p:cNvPr>
          <p:cNvSpPr/>
          <p:nvPr/>
        </p:nvSpPr>
        <p:spPr bwMode="auto">
          <a:xfrm>
            <a:off x="2623544" y="3190924"/>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A</a:t>
            </a:r>
            <a:endParaRPr lang="el-GR" sz="750" dirty="0">
              <a:latin typeface="+mj-lt"/>
            </a:endParaRPr>
          </a:p>
        </p:txBody>
      </p:sp>
      <p:sp>
        <p:nvSpPr>
          <p:cNvPr id="78" name="Flowchart: Connector 77">
            <a:extLst>
              <a:ext uri="{FF2B5EF4-FFF2-40B4-BE49-F238E27FC236}">
                <a16:creationId xmlns="" xmlns:a16="http://schemas.microsoft.com/office/drawing/2014/main" id="{7F25650F-63D0-47A1-BAB2-88DAA026C94D}"/>
              </a:ext>
            </a:extLst>
          </p:cNvPr>
          <p:cNvSpPr/>
          <p:nvPr/>
        </p:nvSpPr>
        <p:spPr bwMode="auto">
          <a:xfrm>
            <a:off x="3385907" y="3187514"/>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B</a:t>
            </a:r>
            <a:endParaRPr lang="el-GR" sz="750" dirty="0">
              <a:latin typeface="+mj-lt"/>
            </a:endParaRPr>
          </a:p>
        </p:txBody>
      </p:sp>
      <p:sp>
        <p:nvSpPr>
          <p:cNvPr id="79" name="Flowchart: Connector 78">
            <a:extLst>
              <a:ext uri="{FF2B5EF4-FFF2-40B4-BE49-F238E27FC236}">
                <a16:creationId xmlns="" xmlns:a16="http://schemas.microsoft.com/office/drawing/2014/main" id="{7953B487-46A8-4B55-92D5-3061ED465FD7}"/>
              </a:ext>
            </a:extLst>
          </p:cNvPr>
          <p:cNvSpPr/>
          <p:nvPr/>
        </p:nvSpPr>
        <p:spPr bwMode="auto">
          <a:xfrm>
            <a:off x="3106296" y="2412982"/>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C</a:t>
            </a:r>
            <a:endParaRPr lang="el-GR" sz="750" dirty="0">
              <a:latin typeface="+mj-lt"/>
            </a:endParaRPr>
          </a:p>
        </p:txBody>
      </p:sp>
      <p:sp>
        <p:nvSpPr>
          <p:cNvPr id="80" name="Flowchart: Connector 79">
            <a:extLst>
              <a:ext uri="{FF2B5EF4-FFF2-40B4-BE49-F238E27FC236}">
                <a16:creationId xmlns="" xmlns:a16="http://schemas.microsoft.com/office/drawing/2014/main" id="{86A65D99-FEB0-4B7B-908C-744ABFECB83E}"/>
              </a:ext>
            </a:extLst>
          </p:cNvPr>
          <p:cNvSpPr/>
          <p:nvPr/>
        </p:nvSpPr>
        <p:spPr bwMode="auto">
          <a:xfrm>
            <a:off x="3842305" y="3921986"/>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C</a:t>
            </a:r>
            <a:endParaRPr lang="el-GR" sz="750" dirty="0">
              <a:latin typeface="+mj-lt"/>
            </a:endParaRPr>
          </a:p>
        </p:txBody>
      </p:sp>
      <p:sp>
        <p:nvSpPr>
          <p:cNvPr id="81" name="Flowchart: Connector 80">
            <a:extLst>
              <a:ext uri="{FF2B5EF4-FFF2-40B4-BE49-F238E27FC236}">
                <a16:creationId xmlns="" xmlns:a16="http://schemas.microsoft.com/office/drawing/2014/main" id="{D5D2778F-09B9-4614-86B3-18CDB637EFA7}"/>
              </a:ext>
            </a:extLst>
          </p:cNvPr>
          <p:cNvSpPr/>
          <p:nvPr/>
        </p:nvSpPr>
        <p:spPr bwMode="auto">
          <a:xfrm>
            <a:off x="3008566" y="2793034"/>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D</a:t>
            </a:r>
            <a:endParaRPr lang="el-GR" sz="750" dirty="0">
              <a:latin typeface="+mj-lt"/>
            </a:endParaRPr>
          </a:p>
        </p:txBody>
      </p:sp>
      <p:sp>
        <p:nvSpPr>
          <p:cNvPr id="82" name="Flowchart: Connector 81">
            <a:extLst>
              <a:ext uri="{FF2B5EF4-FFF2-40B4-BE49-F238E27FC236}">
                <a16:creationId xmlns="" xmlns:a16="http://schemas.microsoft.com/office/drawing/2014/main" id="{A52D76BB-DF28-4069-9A89-D9C842380EDF}"/>
              </a:ext>
            </a:extLst>
          </p:cNvPr>
          <p:cNvSpPr/>
          <p:nvPr/>
        </p:nvSpPr>
        <p:spPr bwMode="auto">
          <a:xfrm>
            <a:off x="4545803" y="4029303"/>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D</a:t>
            </a:r>
            <a:endParaRPr lang="el-GR" sz="750" dirty="0">
              <a:latin typeface="+mj-lt"/>
            </a:endParaRPr>
          </a:p>
        </p:txBody>
      </p:sp>
      <p:sp>
        <p:nvSpPr>
          <p:cNvPr id="83" name="Flowchart: Connector 82">
            <a:extLst>
              <a:ext uri="{FF2B5EF4-FFF2-40B4-BE49-F238E27FC236}">
                <a16:creationId xmlns="" xmlns:a16="http://schemas.microsoft.com/office/drawing/2014/main" id="{DC3F8A83-AA98-4DC0-97CB-1418E3E12DA4}"/>
              </a:ext>
            </a:extLst>
          </p:cNvPr>
          <p:cNvSpPr/>
          <p:nvPr/>
        </p:nvSpPr>
        <p:spPr bwMode="auto">
          <a:xfrm>
            <a:off x="4545803" y="5506143"/>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E</a:t>
            </a:r>
            <a:endParaRPr lang="el-GR" sz="750" dirty="0">
              <a:latin typeface="+mj-lt"/>
            </a:endParaRPr>
          </a:p>
        </p:txBody>
      </p:sp>
      <p:sp>
        <p:nvSpPr>
          <p:cNvPr id="84" name="Flowchart: Connector 83">
            <a:extLst>
              <a:ext uri="{FF2B5EF4-FFF2-40B4-BE49-F238E27FC236}">
                <a16:creationId xmlns="" xmlns:a16="http://schemas.microsoft.com/office/drawing/2014/main" id="{E802DD7F-9F72-4BFE-860F-804F23DF170E}"/>
              </a:ext>
            </a:extLst>
          </p:cNvPr>
          <p:cNvSpPr/>
          <p:nvPr/>
        </p:nvSpPr>
        <p:spPr bwMode="auto">
          <a:xfrm>
            <a:off x="6868790" y="4269541"/>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E</a:t>
            </a:r>
            <a:endParaRPr lang="el-GR" sz="750" dirty="0">
              <a:latin typeface="+mj-lt"/>
            </a:endParaRPr>
          </a:p>
        </p:txBody>
      </p:sp>
      <p:sp>
        <p:nvSpPr>
          <p:cNvPr id="85" name="Flowchart: Connector 84">
            <a:extLst>
              <a:ext uri="{FF2B5EF4-FFF2-40B4-BE49-F238E27FC236}">
                <a16:creationId xmlns="" xmlns:a16="http://schemas.microsoft.com/office/drawing/2014/main" id="{C2DF787D-7B53-49E6-8A76-D8146CEF1026}"/>
              </a:ext>
            </a:extLst>
          </p:cNvPr>
          <p:cNvSpPr/>
          <p:nvPr/>
        </p:nvSpPr>
        <p:spPr bwMode="auto">
          <a:xfrm>
            <a:off x="4970669" y="3042494"/>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E</a:t>
            </a:r>
            <a:endParaRPr lang="el-GR" sz="750" dirty="0">
              <a:latin typeface="+mj-lt"/>
            </a:endParaRPr>
          </a:p>
        </p:txBody>
      </p:sp>
      <p:sp>
        <p:nvSpPr>
          <p:cNvPr id="75" name="TextBox 74">
            <a:extLst>
              <a:ext uri="{FF2B5EF4-FFF2-40B4-BE49-F238E27FC236}">
                <a16:creationId xmlns="" xmlns:a16="http://schemas.microsoft.com/office/drawing/2014/main" id="{D483DF35-5D7C-4BA7-8B16-2E4BD0566B10}"/>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92679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70" grpId="0" animBg="1"/>
      <p:bldP spid="72" grpId="0" animBg="1"/>
      <p:bldP spid="73" grpId="0" animBg="1"/>
      <p:bldP spid="74" grpId="0" animBg="1"/>
      <p:bldP spid="77" grpId="0" animBg="1"/>
      <p:bldP spid="78" grpId="0" animBg="1"/>
      <p:bldP spid="79" grpId="0" animBg="1"/>
      <p:bldP spid="80" grpId="0" animBg="1"/>
      <p:bldP spid="81" grpId="0" animBg="1"/>
      <p:bldP spid="82" grpId="0" animBg="1"/>
      <p:bldP spid="83" grpId="0" animBg="1"/>
      <p:bldP spid="84" grpId="0" animBg="1"/>
      <p:bldP spid="8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3E2DD77-67CB-4ECB-A40A-23EB7BCCC631}"/>
              </a:ext>
            </a:extLst>
          </p:cNvPr>
          <p:cNvSpPr txBox="1"/>
          <p:nvPr/>
        </p:nvSpPr>
        <p:spPr>
          <a:xfrm>
            <a:off x="212401" y="5788815"/>
            <a:ext cx="2049848" cy="219291"/>
          </a:xfrm>
          <a:prstGeom prst="rect">
            <a:avLst/>
          </a:prstGeom>
          <a:noFill/>
        </p:spPr>
        <p:txBody>
          <a:bodyPr wrap="square" rtlCol="0">
            <a:spAutoFit/>
          </a:bodyPr>
          <a:lstStyle/>
          <a:p>
            <a:r>
              <a:rPr lang="en-US" sz="825" dirty="0">
                <a:ea typeface="Helvetica" charset="0"/>
                <a:cs typeface="Helvetica" charset="0"/>
              </a:rPr>
              <a:t>DELAY AND QUANTUM</a:t>
            </a:r>
          </a:p>
        </p:txBody>
      </p:sp>
      <p:sp>
        <p:nvSpPr>
          <p:cNvPr id="3" name="TextBox 2">
            <a:extLst>
              <a:ext uri="{FF2B5EF4-FFF2-40B4-BE49-F238E27FC236}">
                <a16:creationId xmlns="" xmlns:a16="http://schemas.microsoft.com/office/drawing/2014/main" id="{5A1EA890-B698-468D-825C-3CD5336613BD}"/>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4. As-planned versus As-built Windows Analysis</a:t>
            </a:r>
          </a:p>
        </p:txBody>
      </p:sp>
      <p:grpSp>
        <p:nvGrpSpPr>
          <p:cNvPr id="4" name="Group 3">
            <a:extLst>
              <a:ext uri="{FF2B5EF4-FFF2-40B4-BE49-F238E27FC236}">
                <a16:creationId xmlns="" xmlns:a16="http://schemas.microsoft.com/office/drawing/2014/main" id="{338C9A5D-069E-4D15-B294-FDDDE4DB2DA4}"/>
              </a:ext>
            </a:extLst>
          </p:cNvPr>
          <p:cNvGrpSpPr/>
          <p:nvPr/>
        </p:nvGrpSpPr>
        <p:grpSpPr>
          <a:xfrm>
            <a:off x="1620000" y="1665297"/>
            <a:ext cx="6164100" cy="4043624"/>
            <a:chOff x="2090999" y="269999"/>
            <a:chExt cx="8226001" cy="6318001"/>
          </a:xfrm>
        </p:grpSpPr>
        <p:sp>
          <p:nvSpPr>
            <p:cNvPr id="5" name="As-Built">
              <a:extLst>
                <a:ext uri="{FF2B5EF4-FFF2-40B4-BE49-F238E27FC236}">
                  <a16:creationId xmlns="" xmlns:a16="http://schemas.microsoft.com/office/drawing/2014/main" id="{35156DF7-DF06-4E98-AC1B-971898B1DFD3}"/>
                </a:ext>
              </a:extLst>
            </p:cNvPr>
            <p:cNvSpPr/>
            <p:nvPr/>
          </p:nvSpPr>
          <p:spPr>
            <a:xfrm>
              <a:off x="4505151" y="2888609"/>
              <a:ext cx="1336425" cy="143434"/>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34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cxnSp>
          <p:nvCxnSpPr>
            <p:cNvPr id="6" name="Time axis - Grid - Secondary">
              <a:extLst>
                <a:ext uri="{FF2B5EF4-FFF2-40B4-BE49-F238E27FC236}">
                  <a16:creationId xmlns="" xmlns:a16="http://schemas.microsoft.com/office/drawing/2014/main" id="{0ED595ED-752F-43A8-8F14-1CBF074F45AD}"/>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Primary">
              <a:extLst>
                <a:ext uri="{FF2B5EF4-FFF2-40B4-BE49-F238E27FC236}">
                  <a16:creationId xmlns="" xmlns:a16="http://schemas.microsoft.com/office/drawing/2014/main" id="{19B108BC-E090-4213-8D06-DBCC1F9BEFBA}"/>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2E8A791F-DE05-4E6E-8F49-64C5113F83AF}"/>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4C5BDB9C-456B-458A-A659-7EC93A58F4F0}"/>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70BA1F07-E027-47FB-959E-F296D444E241}"/>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Time axis - Grid - Secondary">
              <a:extLst>
                <a:ext uri="{FF2B5EF4-FFF2-40B4-BE49-F238E27FC236}">
                  <a16:creationId xmlns="" xmlns:a16="http://schemas.microsoft.com/office/drawing/2014/main" id="{9586DF27-A25F-4E40-809A-547195940EA7}"/>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2" name="Time axis - Grid - Secondary">
              <a:extLst>
                <a:ext uri="{FF2B5EF4-FFF2-40B4-BE49-F238E27FC236}">
                  <a16:creationId xmlns="" xmlns:a16="http://schemas.microsoft.com/office/drawing/2014/main" id="{7FCF029B-F506-465A-A742-0DEC49A63CF4}"/>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ime axis - Label - Secondary">
              <a:extLst>
                <a:ext uri="{FF2B5EF4-FFF2-40B4-BE49-F238E27FC236}">
                  <a16:creationId xmlns="" xmlns:a16="http://schemas.microsoft.com/office/drawing/2014/main" id="{69855C39-23F4-41AF-B101-047A9D5EEA78}"/>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4" name="Time axis - Label - Secondary">
              <a:extLst>
                <a:ext uri="{FF2B5EF4-FFF2-40B4-BE49-F238E27FC236}">
                  <a16:creationId xmlns="" xmlns:a16="http://schemas.microsoft.com/office/drawing/2014/main" id="{69EAA2A7-C228-41D5-A64C-9E1FFD7F0118}"/>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5" name="Time axis - Label - Secondary">
              <a:extLst>
                <a:ext uri="{FF2B5EF4-FFF2-40B4-BE49-F238E27FC236}">
                  <a16:creationId xmlns="" xmlns:a16="http://schemas.microsoft.com/office/drawing/2014/main" id="{68A5CB3E-1F8D-4822-A3FD-DB0CF9FA6FE9}"/>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6" name="Time axis - Label - Secondary">
              <a:extLst>
                <a:ext uri="{FF2B5EF4-FFF2-40B4-BE49-F238E27FC236}">
                  <a16:creationId xmlns="" xmlns:a16="http://schemas.microsoft.com/office/drawing/2014/main" id="{3B4714E7-3491-4023-8A80-50DA293E817B}"/>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7" name="Time axis - Label - Secondary">
              <a:extLst>
                <a:ext uri="{FF2B5EF4-FFF2-40B4-BE49-F238E27FC236}">
                  <a16:creationId xmlns="" xmlns:a16="http://schemas.microsoft.com/office/drawing/2014/main" id="{9745F341-3A8E-469A-A90B-EF765A104F10}"/>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8" name="Time axis - Label - Primary">
              <a:extLst>
                <a:ext uri="{FF2B5EF4-FFF2-40B4-BE49-F238E27FC236}">
                  <a16:creationId xmlns="" xmlns:a16="http://schemas.microsoft.com/office/drawing/2014/main" id="{CDC16762-AEC7-41AD-9B55-DE3146188F94}"/>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9" name="Time axis - Label - Secondary">
              <a:extLst>
                <a:ext uri="{FF2B5EF4-FFF2-40B4-BE49-F238E27FC236}">
                  <a16:creationId xmlns="" xmlns:a16="http://schemas.microsoft.com/office/drawing/2014/main" id="{AC5014C1-35C8-4FC0-A43A-C4177A30B4B0}"/>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20" name="Overall Frame">
              <a:extLst>
                <a:ext uri="{FF2B5EF4-FFF2-40B4-BE49-F238E27FC236}">
                  <a16:creationId xmlns="" xmlns:a16="http://schemas.microsoft.com/office/drawing/2014/main" id="{D8693958-7ABC-4A62-BC53-C53F4330037F}"/>
                </a:ext>
              </a:extLst>
            </p:cNvPr>
            <p:cNvSpPr/>
            <p:nvPr/>
          </p:nvSpPr>
          <p:spPr>
            <a:xfrm>
              <a:off x="2090999" y="629999"/>
              <a:ext cx="8226001"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21" name="As-Planned">
              <a:extLst>
                <a:ext uri="{FF2B5EF4-FFF2-40B4-BE49-F238E27FC236}">
                  <a16:creationId xmlns="" xmlns:a16="http://schemas.microsoft.com/office/drawing/2014/main" id="{BE958276-90F8-46A9-AAE4-BB13474C6C3A}"/>
                </a:ext>
              </a:extLst>
            </p:cNvPr>
            <p:cNvSpPr/>
            <p:nvPr/>
          </p:nvSpPr>
          <p:spPr>
            <a:xfrm>
              <a:off x="3476901" y="930374"/>
              <a:ext cx="1341196"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2" name="As-Planned">
              <a:extLst>
                <a:ext uri="{FF2B5EF4-FFF2-40B4-BE49-F238E27FC236}">
                  <a16:creationId xmlns="" xmlns:a16="http://schemas.microsoft.com/office/drawing/2014/main" id="{2D19AEAF-DBF8-43E9-8C2A-7DAEDA2B1D2D}"/>
                </a:ext>
              </a:extLst>
            </p:cNvPr>
            <p:cNvSpPr/>
            <p:nvPr/>
          </p:nvSpPr>
          <p:spPr>
            <a:xfrm>
              <a:off x="4818097" y="1302749"/>
              <a:ext cx="2056500"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3" name="As-Planned">
              <a:extLst>
                <a:ext uri="{FF2B5EF4-FFF2-40B4-BE49-F238E27FC236}">
                  <a16:creationId xmlns="" xmlns:a16="http://schemas.microsoft.com/office/drawing/2014/main" id="{7921C9AA-8FC5-4BB1-A3D8-62C8BAC93511}"/>
                </a:ext>
              </a:extLst>
            </p:cNvPr>
            <p:cNvSpPr/>
            <p:nvPr/>
          </p:nvSpPr>
          <p:spPr>
            <a:xfrm>
              <a:off x="3476901" y="1675124"/>
              <a:ext cx="6705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4" name="As-Planned">
              <a:extLst>
                <a:ext uri="{FF2B5EF4-FFF2-40B4-BE49-F238E27FC236}">
                  <a16:creationId xmlns="" xmlns:a16="http://schemas.microsoft.com/office/drawing/2014/main" id="{8BF96DE7-F98B-4F73-A2B5-10E2BBC6D512}"/>
                </a:ext>
              </a:extLst>
            </p:cNvPr>
            <p:cNvSpPr/>
            <p:nvPr/>
          </p:nvSpPr>
          <p:spPr>
            <a:xfrm>
              <a:off x="4147499" y="2047499"/>
              <a:ext cx="27270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5" name="Milestone">
              <a:extLst>
                <a:ext uri="{FF2B5EF4-FFF2-40B4-BE49-F238E27FC236}">
                  <a16:creationId xmlns="" xmlns:a16="http://schemas.microsoft.com/office/drawing/2014/main" id="{911FB9DF-8167-4CE6-B86F-88AAA5D5CBEA}"/>
                </a:ext>
              </a:extLst>
            </p:cNvPr>
            <p:cNvSpPr/>
            <p:nvPr/>
          </p:nvSpPr>
          <p:spPr>
            <a:xfrm>
              <a:off x="6762617" y="2383874"/>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sp>
          <p:nvSpPr>
            <p:cNvPr id="26" name="Custom1">
              <a:extLst>
                <a:ext uri="{FF2B5EF4-FFF2-40B4-BE49-F238E27FC236}">
                  <a16:creationId xmlns="" xmlns:a16="http://schemas.microsoft.com/office/drawing/2014/main" id="{8CF685D2-1716-41FF-BBE9-5713B49EB235}"/>
                </a:ext>
              </a:extLst>
            </p:cNvPr>
            <p:cNvSpPr/>
            <p:nvPr/>
          </p:nvSpPr>
          <p:spPr>
            <a:xfrm>
              <a:off x="3476901" y="2891039"/>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27" name="Critical Path">
              <a:extLst>
                <a:ext uri="{FF2B5EF4-FFF2-40B4-BE49-F238E27FC236}">
                  <a16:creationId xmlns="" xmlns:a16="http://schemas.microsoft.com/office/drawing/2014/main" id="{B6DB6508-7EBA-42EB-BF4B-4F1AFFC6AF99}"/>
                </a:ext>
              </a:extLst>
            </p:cNvPr>
            <p:cNvSpPr/>
            <p:nvPr/>
          </p:nvSpPr>
          <p:spPr>
            <a:xfrm>
              <a:off x="3481664" y="2895802"/>
              <a:ext cx="1603404"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8" name="As-Built">
              <a:extLst>
                <a:ext uri="{FF2B5EF4-FFF2-40B4-BE49-F238E27FC236}">
                  <a16:creationId xmlns="" xmlns:a16="http://schemas.microsoft.com/office/drawing/2014/main" id="{2ACF3027-9977-424E-8E1D-A21DCC994F2E}"/>
                </a:ext>
              </a:extLst>
            </p:cNvPr>
            <p:cNvSpPr/>
            <p:nvPr/>
          </p:nvSpPr>
          <p:spPr>
            <a:xfrm>
              <a:off x="5091099" y="3316613"/>
              <a:ext cx="1738789" cy="143434"/>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40913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29" name="Custom1">
              <a:extLst>
                <a:ext uri="{FF2B5EF4-FFF2-40B4-BE49-F238E27FC236}">
                  <a16:creationId xmlns="" xmlns:a16="http://schemas.microsoft.com/office/drawing/2014/main" id="{F91C78E6-9B37-4887-BFBF-0C632CA34BAA}"/>
                </a:ext>
              </a:extLst>
            </p:cNvPr>
            <p:cNvSpPr/>
            <p:nvPr/>
          </p:nvSpPr>
          <p:spPr>
            <a:xfrm>
              <a:off x="6829889" y="3312812"/>
              <a:ext cx="760013" cy="143434"/>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7324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0" name="As-Built">
              <a:extLst>
                <a:ext uri="{FF2B5EF4-FFF2-40B4-BE49-F238E27FC236}">
                  <a16:creationId xmlns="" xmlns:a16="http://schemas.microsoft.com/office/drawing/2014/main" id="{D90B898A-5C83-4450-9E7D-AD8947A149E7}"/>
                </a:ext>
              </a:extLst>
            </p:cNvPr>
            <p:cNvSpPr/>
            <p:nvPr/>
          </p:nvSpPr>
          <p:spPr>
            <a:xfrm>
              <a:off x="7584609" y="3315261"/>
              <a:ext cx="540321" cy="143434"/>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513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1" name="As-Built">
              <a:extLst>
                <a:ext uri="{FF2B5EF4-FFF2-40B4-BE49-F238E27FC236}">
                  <a16:creationId xmlns="" xmlns:a16="http://schemas.microsoft.com/office/drawing/2014/main" id="{EDE38687-D0B9-415C-8265-8B4F0205BE8E}"/>
                </a:ext>
              </a:extLst>
            </p:cNvPr>
            <p:cNvSpPr/>
            <p:nvPr/>
          </p:nvSpPr>
          <p:spPr>
            <a:xfrm>
              <a:off x="3476900" y="3601579"/>
              <a:ext cx="666584" cy="143434"/>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971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750" dirty="0">
                <a:solidFill>
                  <a:sysClr val="windowText" lastClr="000000"/>
                </a:solidFill>
              </a:endParaRPr>
            </a:p>
          </p:txBody>
        </p:sp>
        <p:sp>
          <p:nvSpPr>
            <p:cNvPr id="32" name="Custom1">
              <a:extLst>
                <a:ext uri="{FF2B5EF4-FFF2-40B4-BE49-F238E27FC236}">
                  <a16:creationId xmlns="" xmlns:a16="http://schemas.microsoft.com/office/drawing/2014/main" id="{08ADE6C0-C838-407C-83A0-67A15A1A7665}"/>
                </a:ext>
              </a:extLst>
            </p:cNvPr>
            <p:cNvSpPr/>
            <p:nvPr/>
          </p:nvSpPr>
          <p:spPr>
            <a:xfrm>
              <a:off x="4142721" y="3597770"/>
              <a:ext cx="2061278" cy="143434"/>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4700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3" name="Critical Path">
              <a:extLst>
                <a:ext uri="{FF2B5EF4-FFF2-40B4-BE49-F238E27FC236}">
                  <a16:creationId xmlns="" xmlns:a16="http://schemas.microsoft.com/office/drawing/2014/main" id="{7CBF8CC7-7612-4AA0-86AE-BF40FBC2AE5C}"/>
                </a:ext>
              </a:extLst>
            </p:cNvPr>
            <p:cNvSpPr/>
            <p:nvPr/>
          </p:nvSpPr>
          <p:spPr>
            <a:xfrm>
              <a:off x="5091099" y="3602532"/>
              <a:ext cx="1108138"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4" name="As-Built">
              <a:extLst>
                <a:ext uri="{FF2B5EF4-FFF2-40B4-BE49-F238E27FC236}">
                  <a16:creationId xmlns="" xmlns:a16="http://schemas.microsoft.com/office/drawing/2014/main" id="{A3CE5E4E-2ED8-4E9E-949F-8373D5E4B54A}"/>
                </a:ext>
              </a:extLst>
            </p:cNvPr>
            <p:cNvSpPr/>
            <p:nvPr/>
          </p:nvSpPr>
          <p:spPr>
            <a:xfrm>
              <a:off x="6204000" y="3970145"/>
              <a:ext cx="27270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a:t>
              </a:r>
              <a:r>
                <a:rPr lang="en-GB" sz="750">
                  <a:solidFill>
                    <a:sysClr val="windowText" lastClr="000000"/>
                  </a:solidFill>
                </a:rPr>
                <a:t>- Superstructure</a:t>
              </a:r>
              <a:endParaRPr lang="en-GB" sz="750" dirty="0">
                <a:solidFill>
                  <a:sysClr val="windowText" lastClr="000000"/>
                </a:solidFill>
              </a:endParaRPr>
            </a:p>
          </p:txBody>
        </p:sp>
        <p:sp>
          <p:nvSpPr>
            <p:cNvPr id="35" name="Critical Path">
              <a:extLst>
                <a:ext uri="{FF2B5EF4-FFF2-40B4-BE49-F238E27FC236}">
                  <a16:creationId xmlns="" xmlns:a16="http://schemas.microsoft.com/office/drawing/2014/main" id="{602AB6EF-8402-4735-BC7E-9BFF89A74587}"/>
                </a:ext>
              </a:extLst>
            </p:cNvPr>
            <p:cNvSpPr/>
            <p:nvPr/>
          </p:nvSpPr>
          <p:spPr>
            <a:xfrm>
              <a:off x="6208762" y="3974907"/>
              <a:ext cx="2717573"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6" name="Milestone">
              <a:extLst>
                <a:ext uri="{FF2B5EF4-FFF2-40B4-BE49-F238E27FC236}">
                  <a16:creationId xmlns="" xmlns:a16="http://schemas.microsoft.com/office/drawing/2014/main" id="{0447245F-4821-405D-A029-88450A9CECFE}"/>
                </a:ext>
              </a:extLst>
            </p:cNvPr>
            <p:cNvSpPr/>
            <p:nvPr/>
          </p:nvSpPr>
          <p:spPr>
            <a:xfrm>
              <a:off x="8823098" y="4306519"/>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grpSp>
      <p:cxnSp>
        <p:nvCxnSpPr>
          <p:cNvPr id="37" name="Straight Connector 36">
            <a:extLst>
              <a:ext uri="{FF2B5EF4-FFF2-40B4-BE49-F238E27FC236}">
                <a16:creationId xmlns="" xmlns:a16="http://schemas.microsoft.com/office/drawing/2014/main" id="{C87C0607-9E34-468E-859B-A2E365F7D1F6}"/>
              </a:ext>
            </a:extLst>
          </p:cNvPr>
          <p:cNvCxnSpPr>
            <a:cxnSpLocks/>
          </p:cNvCxnSpPr>
          <p:nvPr/>
        </p:nvCxnSpPr>
        <p:spPr>
          <a:xfrm>
            <a:off x="1622974" y="3244924"/>
            <a:ext cx="6164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EE84323A-C9F9-4996-92BF-1C6C29B5E720}"/>
              </a:ext>
            </a:extLst>
          </p:cNvPr>
          <p:cNvCxnSpPr>
            <a:cxnSpLocks/>
            <a:stCxn id="21" idx="3"/>
            <a:endCxn id="22" idx="1"/>
          </p:cNvCxnSpPr>
          <p:nvPr/>
        </p:nvCxnSpPr>
        <p:spPr>
          <a:xfrm>
            <a:off x="3663533" y="2134029"/>
            <a:ext cx="0" cy="238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713F62FE-B9BB-4C64-88E7-65ECCFCDFD67}"/>
              </a:ext>
            </a:extLst>
          </p:cNvPr>
          <p:cNvCxnSpPr>
            <a:cxnSpLocks/>
            <a:stCxn id="23" idx="3"/>
            <a:endCxn id="24" idx="1"/>
          </p:cNvCxnSpPr>
          <p:nvPr/>
        </p:nvCxnSpPr>
        <p:spPr>
          <a:xfrm>
            <a:off x="3161025" y="2610682"/>
            <a:ext cx="0" cy="238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6EED0F1E-9ADB-415A-9777-2729BDB2DD3F}"/>
              </a:ext>
            </a:extLst>
          </p:cNvPr>
          <p:cNvCxnSpPr>
            <a:cxnSpLocks/>
            <a:stCxn id="22" idx="3"/>
            <a:endCxn id="25" idx="0"/>
          </p:cNvCxnSpPr>
          <p:nvPr/>
        </p:nvCxnSpPr>
        <p:spPr>
          <a:xfrm flipH="1">
            <a:off x="5201576" y="2372355"/>
            <a:ext cx="2983" cy="6458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7B6ED753-17EF-463B-B2A4-C2240809A87D}"/>
              </a:ext>
            </a:extLst>
          </p:cNvPr>
          <p:cNvCxnSpPr>
            <a:cxnSpLocks/>
            <a:stCxn id="27" idx="3"/>
            <a:endCxn id="33" idx="1"/>
          </p:cNvCxnSpPr>
          <p:nvPr/>
        </p:nvCxnSpPr>
        <p:spPr>
          <a:xfrm>
            <a:off x="3863586" y="3363134"/>
            <a:ext cx="4520" cy="452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7C414E98-B5A9-4BBF-9807-DE82E087EAF7}"/>
              </a:ext>
            </a:extLst>
          </p:cNvPr>
          <p:cNvCxnSpPr>
            <a:cxnSpLocks/>
            <a:stCxn id="32" idx="3"/>
            <a:endCxn id="34" idx="1"/>
          </p:cNvCxnSpPr>
          <p:nvPr/>
        </p:nvCxnSpPr>
        <p:spPr>
          <a:xfrm>
            <a:off x="4702050" y="3841024"/>
            <a:ext cx="0" cy="2385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808106C9-C3B7-4DF2-96D6-ED37FE9740DE}"/>
              </a:ext>
            </a:extLst>
          </p:cNvPr>
          <p:cNvCxnSpPr>
            <a:cxnSpLocks/>
            <a:stCxn id="34" idx="3"/>
            <a:endCxn id="36" idx="0"/>
          </p:cNvCxnSpPr>
          <p:nvPr/>
        </p:nvCxnSpPr>
        <p:spPr>
          <a:xfrm>
            <a:off x="6745584" y="4079532"/>
            <a:ext cx="1" cy="1692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29">
            <a:extLst>
              <a:ext uri="{FF2B5EF4-FFF2-40B4-BE49-F238E27FC236}">
                <a16:creationId xmlns="" xmlns:a16="http://schemas.microsoft.com/office/drawing/2014/main" id="{17E7D32E-5D88-408C-B243-F8EECC35A274}"/>
              </a:ext>
            </a:extLst>
          </p:cNvPr>
          <p:cNvCxnSpPr>
            <a:cxnSpLocks/>
            <a:stCxn id="30" idx="3"/>
            <a:endCxn id="36" idx="0"/>
          </p:cNvCxnSpPr>
          <p:nvPr/>
        </p:nvCxnSpPr>
        <p:spPr>
          <a:xfrm>
            <a:off x="6141487" y="3660215"/>
            <a:ext cx="604097" cy="588521"/>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 xmlns:a16="http://schemas.microsoft.com/office/drawing/2014/main" id="{ADE15468-9DDF-4E6E-B360-D05703AFF6F1}"/>
              </a:ext>
            </a:extLst>
          </p:cNvPr>
          <p:cNvSpPr txBox="1"/>
          <p:nvPr/>
        </p:nvSpPr>
        <p:spPr>
          <a:xfrm>
            <a:off x="6698155" y="3770462"/>
            <a:ext cx="381836" cy="207749"/>
          </a:xfrm>
          <a:prstGeom prst="rect">
            <a:avLst/>
          </a:prstGeom>
          <a:noFill/>
        </p:spPr>
        <p:txBody>
          <a:bodyPr wrap="none" rtlCol="0">
            <a:spAutoFit/>
          </a:bodyPr>
          <a:lstStyle/>
          <a:p>
            <a:r>
              <a:rPr lang="en-GB" sz="750" dirty="0"/>
              <a:t>Float</a:t>
            </a:r>
          </a:p>
        </p:txBody>
      </p:sp>
      <p:cxnSp>
        <p:nvCxnSpPr>
          <p:cNvPr id="55" name="Straight Connector 54">
            <a:extLst>
              <a:ext uri="{FF2B5EF4-FFF2-40B4-BE49-F238E27FC236}">
                <a16:creationId xmlns="" xmlns:a16="http://schemas.microsoft.com/office/drawing/2014/main" id="{EB4008DF-6188-4F45-9C8A-51A75A4BB7B6}"/>
              </a:ext>
            </a:extLst>
          </p:cNvPr>
          <p:cNvCxnSpPr>
            <a:cxnSpLocks/>
          </p:cNvCxnSpPr>
          <p:nvPr/>
        </p:nvCxnSpPr>
        <p:spPr>
          <a:xfrm>
            <a:off x="1622974" y="4459584"/>
            <a:ext cx="6164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ular Callout 67">
            <a:extLst>
              <a:ext uri="{FF2B5EF4-FFF2-40B4-BE49-F238E27FC236}">
                <a16:creationId xmlns="" xmlns:a16="http://schemas.microsoft.com/office/drawing/2014/main" id="{D08B17DF-096B-4D37-BF03-7504011C9641}"/>
              </a:ext>
            </a:extLst>
          </p:cNvPr>
          <p:cNvSpPr/>
          <p:nvPr/>
        </p:nvSpPr>
        <p:spPr>
          <a:xfrm>
            <a:off x="2112121" y="4056759"/>
            <a:ext cx="2073644" cy="323165"/>
          </a:xfrm>
          <a:prstGeom prst="wedgeRectCallout">
            <a:avLst>
              <a:gd name="adj1" fmla="val 50533"/>
              <a:gd name="adj2" fmla="val -1015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sz="750" b="1" u="sng" dirty="0">
                <a:solidFill>
                  <a:schemeClr val="tx1"/>
                </a:solidFill>
              </a:rPr>
              <a:t>Delay Event 2</a:t>
            </a:r>
            <a:r>
              <a:rPr lang="en-GB" sz="750" dirty="0">
                <a:solidFill>
                  <a:schemeClr val="tx1"/>
                </a:solidFill>
              </a:rPr>
              <a:t> – Lack of access to building 2 caused 25 days of critical delay.</a:t>
            </a:r>
          </a:p>
        </p:txBody>
      </p:sp>
      <p:sp>
        <p:nvSpPr>
          <p:cNvPr id="111" name="Rectangular Callout 67">
            <a:extLst>
              <a:ext uri="{FF2B5EF4-FFF2-40B4-BE49-F238E27FC236}">
                <a16:creationId xmlns="" xmlns:a16="http://schemas.microsoft.com/office/drawing/2014/main" id="{15699386-03B6-4694-BADD-2B3F5F52CE2D}"/>
              </a:ext>
            </a:extLst>
          </p:cNvPr>
          <p:cNvSpPr/>
          <p:nvPr/>
        </p:nvSpPr>
        <p:spPr>
          <a:xfrm>
            <a:off x="742919" y="2797410"/>
            <a:ext cx="2073644" cy="323165"/>
          </a:xfrm>
          <a:prstGeom prst="wedgeRectCallout">
            <a:avLst>
              <a:gd name="adj1" fmla="val 56380"/>
              <a:gd name="adj2" fmla="val 117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sz="750" b="1" u="sng" dirty="0">
                <a:solidFill>
                  <a:schemeClr val="tx1"/>
                </a:solidFill>
              </a:rPr>
              <a:t>Delay Event 1</a:t>
            </a:r>
            <a:r>
              <a:rPr lang="en-GB" sz="750" dirty="0">
                <a:solidFill>
                  <a:schemeClr val="tx1"/>
                </a:solidFill>
              </a:rPr>
              <a:t> – Lack of access to building 1 caused 22 days of critical delay.</a:t>
            </a:r>
          </a:p>
        </p:txBody>
      </p:sp>
      <p:sp>
        <p:nvSpPr>
          <p:cNvPr id="112" name="TextBox 111">
            <a:extLst>
              <a:ext uri="{FF2B5EF4-FFF2-40B4-BE49-F238E27FC236}">
                <a16:creationId xmlns="" xmlns:a16="http://schemas.microsoft.com/office/drawing/2014/main" id="{FE6D182B-84E3-4294-BA29-0B01462B63A1}"/>
              </a:ext>
            </a:extLst>
          </p:cNvPr>
          <p:cNvSpPr txBox="1"/>
          <p:nvPr/>
        </p:nvSpPr>
        <p:spPr>
          <a:xfrm>
            <a:off x="65484" y="2133983"/>
            <a:ext cx="1485000" cy="438582"/>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5 – Calculate and Determine the Causes of Critical Delays</a:t>
            </a:r>
          </a:p>
        </p:txBody>
      </p:sp>
      <p:graphicFrame>
        <p:nvGraphicFramePr>
          <p:cNvPr id="114" name="Table 113">
            <a:extLst>
              <a:ext uri="{FF2B5EF4-FFF2-40B4-BE49-F238E27FC236}">
                <a16:creationId xmlns="" xmlns:a16="http://schemas.microsoft.com/office/drawing/2014/main" id="{D1D75F4E-44DB-473D-9FD5-E6E89AA3BC4C}"/>
              </a:ext>
            </a:extLst>
          </p:cNvPr>
          <p:cNvGraphicFramePr>
            <a:graphicFrameLocks noGrp="1"/>
          </p:cNvGraphicFramePr>
          <p:nvPr>
            <p:extLst/>
          </p:nvPr>
        </p:nvGraphicFramePr>
        <p:xfrm>
          <a:off x="2684530" y="4608892"/>
          <a:ext cx="4048125" cy="965359"/>
        </p:xfrm>
        <a:graphic>
          <a:graphicData uri="http://schemas.openxmlformats.org/drawingml/2006/table">
            <a:tbl>
              <a:tblPr firstRow="1" bandRow="1"/>
              <a:tblGrid>
                <a:gridCol w="533400">
                  <a:extLst>
                    <a:ext uri="{9D8B030D-6E8A-4147-A177-3AD203B41FA5}">
                      <a16:colId xmlns="" xmlns:a16="http://schemas.microsoft.com/office/drawing/2014/main" val="1095063738"/>
                    </a:ext>
                  </a:extLst>
                </a:gridCol>
                <a:gridCol w="533400">
                  <a:extLst>
                    <a:ext uri="{9D8B030D-6E8A-4147-A177-3AD203B41FA5}">
                      <a16:colId xmlns="" xmlns:a16="http://schemas.microsoft.com/office/drawing/2014/main" val="354940076"/>
                    </a:ext>
                  </a:extLst>
                </a:gridCol>
                <a:gridCol w="533400">
                  <a:extLst>
                    <a:ext uri="{9D8B030D-6E8A-4147-A177-3AD203B41FA5}">
                      <a16:colId xmlns="" xmlns:a16="http://schemas.microsoft.com/office/drawing/2014/main" val="49880896"/>
                    </a:ext>
                  </a:extLst>
                </a:gridCol>
                <a:gridCol w="533400">
                  <a:extLst>
                    <a:ext uri="{9D8B030D-6E8A-4147-A177-3AD203B41FA5}">
                      <a16:colId xmlns="" xmlns:a16="http://schemas.microsoft.com/office/drawing/2014/main" val="161761076"/>
                    </a:ext>
                  </a:extLst>
                </a:gridCol>
                <a:gridCol w="1914525">
                  <a:extLst>
                    <a:ext uri="{9D8B030D-6E8A-4147-A177-3AD203B41FA5}">
                      <a16:colId xmlns="" xmlns:a16="http://schemas.microsoft.com/office/drawing/2014/main" val="906590872"/>
                    </a:ext>
                  </a:extLst>
                </a:gridCol>
              </a:tblGrid>
              <a:tr h="242888">
                <a:tc>
                  <a:txBody>
                    <a:bodyPr/>
                    <a:lstStyle/>
                    <a:p>
                      <a:pPr algn="ctr" rtl="0" fontAlgn="ctr"/>
                      <a:r>
                        <a:rPr lang="en-GB" sz="800" b="1" i="0" u="none" strike="noStrike" dirty="0">
                          <a:solidFill>
                            <a:srgbClr val="FFFFFF"/>
                          </a:solidFill>
                          <a:effectLst/>
                          <a:latin typeface="Calibri" panose="020F0502020204030204" pitchFamily="34" charset="0"/>
                        </a:rPr>
                        <a:t>WINDOW</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DELAY AT START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DELAY AT END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DELAY IN WINDOW</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CAUSES OF DELAY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2116798854"/>
                  </a:ext>
                </a:extLst>
              </a:tr>
              <a:tr h="142875">
                <a:tc>
                  <a:txBody>
                    <a:bodyPr/>
                    <a:lstStyle/>
                    <a:p>
                      <a:pPr algn="ctr" rtl="0" fontAlgn="ctr"/>
                      <a:r>
                        <a:rPr lang="en-GB" sz="800" b="0" i="0" u="none" strike="noStrike" dirty="0">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800" b="0" i="0" u="none" strike="noStrike" dirty="0">
                          <a:solidFill>
                            <a:srgbClr val="000000"/>
                          </a:solidFill>
                          <a:effectLst/>
                          <a:latin typeface="Calibri" panose="020F0502020204030204" pitchFamily="34" charset="0"/>
                        </a:rPr>
                        <a:t>Lack of access to building 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951166186"/>
                  </a:ext>
                </a:extLst>
              </a:tr>
              <a:tr h="142875">
                <a:tc>
                  <a:txBody>
                    <a:bodyPr/>
                    <a:lstStyle/>
                    <a:p>
                      <a:pPr algn="ctr" rtl="0" fontAlgn="ctr"/>
                      <a:r>
                        <a:rPr lang="en-GB" sz="800" b="0" i="0" u="none" strike="noStrike" dirty="0">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800" b="0" i="0" u="none" strike="noStrike"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014226226"/>
                  </a:ext>
                </a:extLst>
              </a:tr>
              <a:tr h="142875">
                <a:tc>
                  <a:txBody>
                    <a:bodyPr/>
                    <a:lstStyle/>
                    <a:p>
                      <a:pPr algn="ctr" rtl="0" fontAlgn="ctr"/>
                      <a:r>
                        <a:rPr lang="en-GB" sz="800" b="0" i="0" u="none" strike="noStrike" dirty="0">
                          <a:solidFill>
                            <a:srgbClr val="000000"/>
                          </a:solidFill>
                          <a:effectLst/>
                          <a:latin typeface="Calibri" panose="020F0502020204030204" pitchFamily="34" charset="0"/>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25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800" b="0" i="0" u="none" strike="noStrike" dirty="0">
                          <a:solidFill>
                            <a:srgbClr val="000000"/>
                          </a:solidFill>
                          <a:effectLst/>
                          <a:latin typeface="Calibri" panose="020F0502020204030204" pitchFamily="34" charset="0"/>
                        </a:rPr>
                        <a:t>Remedial works to building 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058042702"/>
                  </a:ext>
                </a:extLst>
              </a:tr>
              <a:tr h="142875">
                <a:tc>
                  <a:txBody>
                    <a:bodyPr/>
                    <a:lstStyle/>
                    <a:p>
                      <a:pPr algn="ctr" rtl="0" fontAlgn="ctr"/>
                      <a:r>
                        <a:rPr lang="en-GB" sz="800" b="0" i="0" u="none" strike="noStrike" dirty="0">
                          <a:solidFill>
                            <a:srgbClr val="000000"/>
                          </a:solidFill>
                          <a:effectLst/>
                          <a:latin typeface="Calibri" panose="020F0502020204030204" pitchFamily="34" charset="0"/>
                        </a:rPr>
                        <a:t>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800" b="0" i="0" u="none" strike="noStrike"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114248003"/>
                  </a:ext>
                </a:extLst>
              </a:tr>
              <a:tr h="142875">
                <a:tc>
                  <a:txBody>
                    <a:bodyPr/>
                    <a:lstStyle/>
                    <a:p>
                      <a:pPr algn="ctr" fontAlgn="t"/>
                      <a:r>
                        <a:rPr lang="en-GB" sz="800" b="0" i="0" u="none" strike="noStrike" dirty="0">
                          <a:solidFill>
                            <a:srgbClr val="000000"/>
                          </a:solidFill>
                          <a:effectLst/>
                          <a:latin typeface="Arial" panose="020B0604020202020204" pitchFamily="34" charset="0"/>
                        </a:rPr>
                        <a:t> </a:t>
                      </a:r>
                    </a:p>
                  </a:txBody>
                  <a:tcPr marL="7144" marR="7144" marT="714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800" b="0" i="0" u="none" strike="noStrike" dirty="0">
                          <a:solidFill>
                            <a:srgbClr val="000000"/>
                          </a:solidFill>
                          <a:effectLst/>
                          <a:latin typeface="Arial" panose="020B0604020202020204" pitchFamily="34" charset="0"/>
                        </a:rPr>
                        <a:t> </a:t>
                      </a:r>
                    </a:p>
                  </a:txBody>
                  <a:tcPr marL="7144" marR="7144" marT="714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800" b="0" i="0" u="none" strike="noStrike" dirty="0">
                          <a:solidFill>
                            <a:srgbClr val="000000"/>
                          </a:solidFill>
                          <a:effectLst/>
                          <a:latin typeface="Arial" panose="020B0604020202020204" pitchFamily="34" charset="0"/>
                        </a:rPr>
                        <a:t> </a:t>
                      </a:r>
                    </a:p>
                  </a:txBody>
                  <a:tcPr marL="7144" marR="7144" marT="714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1" i="0" u="none" strike="noStrike" dirty="0">
                          <a:solidFill>
                            <a:srgbClr val="000000"/>
                          </a:solidFill>
                          <a:effectLst/>
                          <a:latin typeface="Calibri" panose="020F0502020204030204" pitchFamily="34" charset="0"/>
                        </a:rPr>
                        <a:t>47</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800" b="1" i="0" u="none" strike="noStrike" dirty="0">
                          <a:solidFill>
                            <a:srgbClr val="000000"/>
                          </a:solidFill>
                          <a:effectLst/>
                          <a:latin typeface="Calibri" panose="020F0502020204030204" pitchFamily="34" charset="0"/>
                        </a:rPr>
                        <a:t>TOTAL DELAY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82942665"/>
                  </a:ext>
                </a:extLst>
              </a:tr>
            </a:tbl>
          </a:graphicData>
        </a:graphic>
      </p:graphicFrame>
      <p:sp>
        <p:nvSpPr>
          <p:cNvPr id="51" name="TextBox 50">
            <a:extLst>
              <a:ext uri="{FF2B5EF4-FFF2-40B4-BE49-F238E27FC236}">
                <a16:creationId xmlns="" xmlns:a16="http://schemas.microsoft.com/office/drawing/2014/main" id="{29C4425A-4759-4126-8E60-3286B9930481}"/>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110213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41AE80C-6B26-44EB-9794-5AD4BE3E8DDD}"/>
              </a:ext>
            </a:extLst>
          </p:cNvPr>
          <p:cNvSpPr txBox="1"/>
          <p:nvPr/>
        </p:nvSpPr>
        <p:spPr>
          <a:xfrm>
            <a:off x="212401" y="5788815"/>
            <a:ext cx="2049848" cy="219291"/>
          </a:xfrm>
          <a:prstGeom prst="rect">
            <a:avLst/>
          </a:prstGeom>
          <a:noFill/>
        </p:spPr>
        <p:txBody>
          <a:bodyPr wrap="square" rtlCol="0">
            <a:spAutoFit/>
          </a:bodyPr>
          <a:lstStyle/>
          <a:p>
            <a:r>
              <a:rPr lang="en-US" sz="825" dirty="0">
                <a:ea typeface="Helvetica" charset="0"/>
                <a:cs typeface="Helvetica" charset="0"/>
              </a:rPr>
              <a:t>DELAY AND QUANTUM</a:t>
            </a:r>
          </a:p>
        </p:txBody>
      </p:sp>
      <p:sp>
        <p:nvSpPr>
          <p:cNvPr id="3" name="Rectangle 2">
            <a:extLst>
              <a:ext uri="{FF2B5EF4-FFF2-40B4-BE49-F238E27FC236}">
                <a16:creationId xmlns="" xmlns:a16="http://schemas.microsoft.com/office/drawing/2014/main" id="{0E092EE5-D926-4BFF-B76E-8CFAA1A416A0}"/>
              </a:ext>
            </a:extLst>
          </p:cNvPr>
          <p:cNvSpPr/>
          <p:nvPr/>
        </p:nvSpPr>
        <p:spPr>
          <a:xfrm>
            <a:off x="212401" y="1667250"/>
            <a:ext cx="8666521" cy="3239861"/>
          </a:xfrm>
          <a:prstGeom prst="rect">
            <a:avLst/>
          </a:prstGeom>
        </p:spPr>
        <p:txBody>
          <a:bodyPr wrap="square">
            <a:spAutoFit/>
          </a:bodyPr>
          <a:lstStyle/>
          <a:p>
            <a:pPr marL="171450" indent="-171450" algn="just" defTabSz="685783">
              <a:lnSpc>
                <a:spcPct val="90000"/>
              </a:lnSpc>
              <a:spcBef>
                <a:spcPts val="750"/>
              </a:spcBef>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This analysis requires the following information:</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Baseline programme;</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As-built programme;</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Sufficient as-built information, or understanding of the facts, to determine the as-built critical path; and</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Sufficient information to explain the causes of critical delay.</a:t>
            </a:r>
          </a:p>
          <a:p>
            <a:pPr marL="171450" indent="-171450" algn="just" defTabSz="685783">
              <a:lnSpc>
                <a:spcPct val="90000"/>
              </a:lnSpc>
              <a:spcBef>
                <a:spcPts val="750"/>
              </a:spcBef>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Steps:</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Step 1, establish the as-built critical path by tracing the driving sequence of events backwards from completion.</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The next steps are the same as outlined in the as-planned versus as-built windows analysis.</a:t>
            </a:r>
          </a:p>
          <a:p>
            <a:pPr marL="171450" indent="-171450" algn="just" defTabSz="685783">
              <a:lnSpc>
                <a:spcPct val="90000"/>
              </a:lnSpc>
              <a:spcBef>
                <a:spcPts val="750"/>
              </a:spcBef>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Reasons to perform this type of analysis:</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The programme updates are too few or unreasonable, thereby preventing their use in a time slice windows method of delay analysis.</a:t>
            </a:r>
          </a:p>
          <a:p>
            <a:pPr marL="171450" indent="-171450" algn="just" defTabSz="685783">
              <a:lnSpc>
                <a:spcPct val="90000"/>
              </a:lnSpc>
              <a:spcBef>
                <a:spcPts val="750"/>
              </a:spcBef>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Common problems with this type of analysis:</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This analysis relies on a retrospective determination of the critical path which does not allow for switches in the critical path.  Large complex construction projects often experience several critical path changes during the progress of the works.</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This analysis does not allow for switches in the as-built critical path.  Explaining a switch in the actual critical path as part of an as-planned versus as-built windows analysis can be difficult. </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This type of analysis cannot be used to determine the existence of concurrent delays and/or their true effect on the critical path.</a:t>
            </a:r>
          </a:p>
        </p:txBody>
      </p:sp>
      <p:sp>
        <p:nvSpPr>
          <p:cNvPr id="5" name="TextBox 4">
            <a:extLst>
              <a:ext uri="{FF2B5EF4-FFF2-40B4-BE49-F238E27FC236}">
                <a16:creationId xmlns="" xmlns:a16="http://schemas.microsoft.com/office/drawing/2014/main" id="{8156B447-2F7F-4555-BB97-8CE90BAC153A}"/>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5. Longest Path Analysis</a:t>
            </a:r>
          </a:p>
        </p:txBody>
      </p:sp>
      <p:sp>
        <p:nvSpPr>
          <p:cNvPr id="6" name="TextBox 5">
            <a:extLst>
              <a:ext uri="{FF2B5EF4-FFF2-40B4-BE49-F238E27FC236}">
                <a16:creationId xmlns="" xmlns:a16="http://schemas.microsoft.com/office/drawing/2014/main" id="{17C51E08-2A70-4A3E-ABA6-CBD0C57A2FDD}"/>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304400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E660F49-DC2C-4D53-A47A-32690AA41A07}"/>
              </a:ext>
            </a:extLst>
          </p:cNvPr>
          <p:cNvSpPr txBox="1"/>
          <p:nvPr/>
        </p:nvSpPr>
        <p:spPr>
          <a:xfrm>
            <a:off x="212401" y="5788815"/>
            <a:ext cx="2049848" cy="219291"/>
          </a:xfrm>
          <a:prstGeom prst="rect">
            <a:avLst/>
          </a:prstGeom>
          <a:noFill/>
        </p:spPr>
        <p:txBody>
          <a:bodyPr wrap="square" rtlCol="0">
            <a:spAutoFit/>
          </a:bodyPr>
          <a:lstStyle/>
          <a:p>
            <a:r>
              <a:rPr lang="en-US" sz="825" dirty="0">
                <a:ea typeface="Helvetica" charset="0"/>
                <a:cs typeface="Helvetica" charset="0"/>
              </a:rPr>
              <a:t>DELAY AND QUANTUM</a:t>
            </a:r>
          </a:p>
        </p:txBody>
      </p:sp>
      <p:sp>
        <p:nvSpPr>
          <p:cNvPr id="3" name="TextBox 2">
            <a:extLst>
              <a:ext uri="{FF2B5EF4-FFF2-40B4-BE49-F238E27FC236}">
                <a16:creationId xmlns="" xmlns:a16="http://schemas.microsoft.com/office/drawing/2014/main" id="{95E41FC1-FA8B-4757-BDA2-C297F8D015B8}"/>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5. Longest Path Analysis</a:t>
            </a:r>
          </a:p>
        </p:txBody>
      </p:sp>
      <p:grpSp>
        <p:nvGrpSpPr>
          <p:cNvPr id="38" name="Group 37">
            <a:extLst>
              <a:ext uri="{FF2B5EF4-FFF2-40B4-BE49-F238E27FC236}">
                <a16:creationId xmlns="" xmlns:a16="http://schemas.microsoft.com/office/drawing/2014/main" id="{68A68083-D018-418C-B8D9-0D665FF6EDF8}"/>
              </a:ext>
            </a:extLst>
          </p:cNvPr>
          <p:cNvGrpSpPr/>
          <p:nvPr/>
        </p:nvGrpSpPr>
        <p:grpSpPr>
          <a:xfrm>
            <a:off x="1563967" y="1667251"/>
            <a:ext cx="6006383" cy="4043354"/>
            <a:chOff x="2090999" y="269999"/>
            <a:chExt cx="8226001" cy="6318001"/>
          </a:xfrm>
        </p:grpSpPr>
        <p:cxnSp>
          <p:nvCxnSpPr>
            <p:cNvPr id="4" name="Time axis - Grid - Secondary">
              <a:extLst>
                <a:ext uri="{FF2B5EF4-FFF2-40B4-BE49-F238E27FC236}">
                  <a16:creationId xmlns="" xmlns:a16="http://schemas.microsoft.com/office/drawing/2014/main" id="{81478BD2-1A9E-4663-A6D3-1B0F7ED44917}"/>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 name="Time axis - Grid - Primary">
              <a:extLst>
                <a:ext uri="{FF2B5EF4-FFF2-40B4-BE49-F238E27FC236}">
                  <a16:creationId xmlns="" xmlns:a16="http://schemas.microsoft.com/office/drawing/2014/main" id="{EA1A4E39-FF0D-4DB9-A842-8D239D19650E}"/>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6" name="Time axis - Grid - Secondary">
              <a:extLst>
                <a:ext uri="{FF2B5EF4-FFF2-40B4-BE49-F238E27FC236}">
                  <a16:creationId xmlns="" xmlns:a16="http://schemas.microsoft.com/office/drawing/2014/main" id="{48A71A2F-A944-4D04-9A23-BCBA7BD33BAE}"/>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Secondary">
              <a:extLst>
                <a:ext uri="{FF2B5EF4-FFF2-40B4-BE49-F238E27FC236}">
                  <a16:creationId xmlns="" xmlns:a16="http://schemas.microsoft.com/office/drawing/2014/main" id="{981A7863-F55E-4ED6-869B-34F8439B9FE3}"/>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A830776E-B27E-49A8-A685-C1B145F6FEF7}"/>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3B0963F0-B776-42B9-9314-1E15310F6281}"/>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E791FB7C-80B1-4FDF-910E-1431179FAA76}"/>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Time axis - Label - Secondary">
              <a:extLst>
                <a:ext uri="{FF2B5EF4-FFF2-40B4-BE49-F238E27FC236}">
                  <a16:creationId xmlns="" xmlns:a16="http://schemas.microsoft.com/office/drawing/2014/main" id="{ACA7DDDC-D616-4FD3-B588-D1D020D8D964}"/>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2" name="Time axis - Label - Secondary">
              <a:extLst>
                <a:ext uri="{FF2B5EF4-FFF2-40B4-BE49-F238E27FC236}">
                  <a16:creationId xmlns="" xmlns:a16="http://schemas.microsoft.com/office/drawing/2014/main" id="{236BAEB3-D5DA-457C-90F3-D40DB1F7828A}"/>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3" name="Time axis - Label - Secondary">
              <a:extLst>
                <a:ext uri="{FF2B5EF4-FFF2-40B4-BE49-F238E27FC236}">
                  <a16:creationId xmlns="" xmlns:a16="http://schemas.microsoft.com/office/drawing/2014/main" id="{8AF9E670-F280-4094-9896-9B5A7911A54F}"/>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4" name="Time axis - Label - Secondary">
              <a:extLst>
                <a:ext uri="{FF2B5EF4-FFF2-40B4-BE49-F238E27FC236}">
                  <a16:creationId xmlns="" xmlns:a16="http://schemas.microsoft.com/office/drawing/2014/main" id="{E09B6E04-7A04-4728-8E76-0FA0591AD206}"/>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5" name="Time axis - Label - Secondary">
              <a:extLst>
                <a:ext uri="{FF2B5EF4-FFF2-40B4-BE49-F238E27FC236}">
                  <a16:creationId xmlns="" xmlns:a16="http://schemas.microsoft.com/office/drawing/2014/main" id="{755D9383-BD21-4847-A770-9701667070AC}"/>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6" name="Time axis - Label - Primary">
              <a:extLst>
                <a:ext uri="{FF2B5EF4-FFF2-40B4-BE49-F238E27FC236}">
                  <a16:creationId xmlns="" xmlns:a16="http://schemas.microsoft.com/office/drawing/2014/main" id="{B4810927-1E70-4236-B43E-F3C6021E6A2C}"/>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7" name="Time axis - Label - Secondary">
              <a:extLst>
                <a:ext uri="{FF2B5EF4-FFF2-40B4-BE49-F238E27FC236}">
                  <a16:creationId xmlns="" xmlns:a16="http://schemas.microsoft.com/office/drawing/2014/main" id="{B69171FD-92B4-4CC3-B532-712F899DF418}"/>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18" name="Overall Frame">
              <a:extLst>
                <a:ext uri="{FF2B5EF4-FFF2-40B4-BE49-F238E27FC236}">
                  <a16:creationId xmlns="" xmlns:a16="http://schemas.microsoft.com/office/drawing/2014/main" id="{D3350F30-76E3-4762-A13F-58DEDEAF1AA9}"/>
                </a:ext>
              </a:extLst>
            </p:cNvPr>
            <p:cNvSpPr/>
            <p:nvPr/>
          </p:nvSpPr>
          <p:spPr>
            <a:xfrm>
              <a:off x="2090999" y="629999"/>
              <a:ext cx="8226001"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19" name="Custom1">
              <a:extLst>
                <a:ext uri="{FF2B5EF4-FFF2-40B4-BE49-F238E27FC236}">
                  <a16:creationId xmlns="" xmlns:a16="http://schemas.microsoft.com/office/drawing/2014/main" id="{D2640D62-796A-48C7-A7BB-6CAD64840C9F}"/>
                </a:ext>
              </a:extLst>
            </p:cNvPr>
            <p:cNvSpPr/>
            <p:nvPr/>
          </p:nvSpPr>
          <p:spPr>
            <a:xfrm>
              <a:off x="3476901" y="930374"/>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0" name="As-Built">
              <a:extLst>
                <a:ext uri="{FF2B5EF4-FFF2-40B4-BE49-F238E27FC236}">
                  <a16:creationId xmlns="" xmlns:a16="http://schemas.microsoft.com/office/drawing/2014/main" id="{B594E4B5-2E39-4E2A-BB56-8937669B5200}"/>
                </a:ext>
              </a:extLst>
            </p:cNvPr>
            <p:cNvSpPr/>
            <p:nvPr/>
          </p:nvSpPr>
          <p:spPr>
            <a:xfrm>
              <a:off x="4505151" y="932369"/>
              <a:ext cx="983544"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7265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1" name="As-Built">
              <a:extLst>
                <a:ext uri="{FF2B5EF4-FFF2-40B4-BE49-F238E27FC236}">
                  <a16:creationId xmlns="" xmlns:a16="http://schemas.microsoft.com/office/drawing/2014/main" id="{1719A6D6-594E-41E8-B714-B8B2572BFD76}"/>
                </a:ext>
              </a:extLst>
            </p:cNvPr>
            <p:cNvSpPr/>
            <p:nvPr/>
          </p:nvSpPr>
          <p:spPr>
            <a:xfrm>
              <a:off x="4952217" y="1310073"/>
              <a:ext cx="156472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30854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2" name="Custom1">
              <a:extLst>
                <a:ext uri="{FF2B5EF4-FFF2-40B4-BE49-F238E27FC236}">
                  <a16:creationId xmlns="" xmlns:a16="http://schemas.microsoft.com/office/drawing/2014/main" id="{DE6D2FD7-C0DF-4D4B-9955-56FB5226E0AD}"/>
                </a:ext>
              </a:extLst>
            </p:cNvPr>
            <p:cNvSpPr/>
            <p:nvPr/>
          </p:nvSpPr>
          <p:spPr>
            <a:xfrm>
              <a:off x="6516946" y="1312072"/>
              <a:ext cx="1072957"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3971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3" name="As-Built">
              <a:extLst>
                <a:ext uri="{FF2B5EF4-FFF2-40B4-BE49-F238E27FC236}">
                  <a16:creationId xmlns="" xmlns:a16="http://schemas.microsoft.com/office/drawing/2014/main" id="{80F94A7B-B87F-48E8-8579-27BC10737752}"/>
                </a:ext>
              </a:extLst>
            </p:cNvPr>
            <p:cNvSpPr/>
            <p:nvPr/>
          </p:nvSpPr>
          <p:spPr>
            <a:xfrm>
              <a:off x="7589903" y="1312944"/>
              <a:ext cx="44706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47029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4" name="As-Built">
              <a:extLst>
                <a:ext uri="{FF2B5EF4-FFF2-40B4-BE49-F238E27FC236}">
                  <a16:creationId xmlns="" xmlns:a16="http://schemas.microsoft.com/office/drawing/2014/main" id="{600D2C91-1467-42D7-AAB0-68AE1C5C157D}"/>
                </a:ext>
              </a:extLst>
            </p:cNvPr>
            <p:cNvSpPr/>
            <p:nvPr/>
          </p:nvSpPr>
          <p:spPr>
            <a:xfrm>
              <a:off x="3476901" y="1685319"/>
              <a:ext cx="6705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5" name="Critical Path">
              <a:extLst>
                <a:ext uri="{FF2B5EF4-FFF2-40B4-BE49-F238E27FC236}">
                  <a16:creationId xmlns="" xmlns:a16="http://schemas.microsoft.com/office/drawing/2014/main" id="{828B32BF-31CE-41EA-9ED9-9C3C556A09AD}"/>
                </a:ext>
              </a:extLst>
            </p:cNvPr>
            <p:cNvSpPr/>
            <p:nvPr/>
          </p:nvSpPr>
          <p:spPr>
            <a:xfrm>
              <a:off x="3481664" y="1687556"/>
              <a:ext cx="702576"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6" name="Custom1">
              <a:extLst>
                <a:ext uri="{FF2B5EF4-FFF2-40B4-BE49-F238E27FC236}">
                  <a16:creationId xmlns="" xmlns:a16="http://schemas.microsoft.com/office/drawing/2014/main" id="{A6C8900C-D9E3-40A9-BDF4-83DBA5C11E69}"/>
                </a:ext>
              </a:extLst>
            </p:cNvPr>
            <p:cNvSpPr/>
            <p:nvPr/>
          </p:nvSpPr>
          <p:spPr>
            <a:xfrm>
              <a:off x="4147500" y="1683336"/>
              <a:ext cx="2056501" cy="147662"/>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7" name="Critical Path">
              <a:extLst>
                <a:ext uri="{FF2B5EF4-FFF2-40B4-BE49-F238E27FC236}">
                  <a16:creationId xmlns="" xmlns:a16="http://schemas.microsoft.com/office/drawing/2014/main" id="{C0ADA166-DCFF-42FD-84B6-F27FF9FBE3D1}"/>
                </a:ext>
              </a:extLst>
            </p:cNvPr>
            <p:cNvSpPr/>
            <p:nvPr/>
          </p:nvSpPr>
          <p:spPr>
            <a:xfrm>
              <a:off x="4152262" y="1687556"/>
              <a:ext cx="2046975"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8" name="As-Built">
              <a:extLst>
                <a:ext uri="{FF2B5EF4-FFF2-40B4-BE49-F238E27FC236}">
                  <a16:creationId xmlns="" xmlns:a16="http://schemas.microsoft.com/office/drawing/2014/main" id="{20B53FFD-995B-4F4C-B5B0-E800AAD3C240}"/>
                </a:ext>
              </a:extLst>
            </p:cNvPr>
            <p:cNvSpPr/>
            <p:nvPr/>
          </p:nvSpPr>
          <p:spPr>
            <a:xfrm>
              <a:off x="6203999" y="2065010"/>
              <a:ext cx="277180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1385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9" name="Critical Path">
              <a:extLst>
                <a:ext uri="{FF2B5EF4-FFF2-40B4-BE49-F238E27FC236}">
                  <a16:creationId xmlns="" xmlns:a16="http://schemas.microsoft.com/office/drawing/2014/main" id="{71EECD34-4D08-41B5-8590-B6F5A7443B43}"/>
                </a:ext>
              </a:extLst>
            </p:cNvPr>
            <p:cNvSpPr/>
            <p:nvPr/>
          </p:nvSpPr>
          <p:spPr>
            <a:xfrm>
              <a:off x="6208761" y="2069772"/>
              <a:ext cx="2773325"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0" name="Milestone">
              <a:extLst>
                <a:ext uri="{FF2B5EF4-FFF2-40B4-BE49-F238E27FC236}">
                  <a16:creationId xmlns="" xmlns:a16="http://schemas.microsoft.com/office/drawing/2014/main" id="{F07DEE55-7CB1-4057-BDEB-0D9BD7383F7F}"/>
                </a:ext>
              </a:extLst>
            </p:cNvPr>
            <p:cNvSpPr/>
            <p:nvPr/>
          </p:nvSpPr>
          <p:spPr>
            <a:xfrm>
              <a:off x="8864382" y="2401384"/>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sp>
          <p:nvSpPr>
            <p:cNvPr id="32" name="As-Planned">
              <a:extLst>
                <a:ext uri="{FF2B5EF4-FFF2-40B4-BE49-F238E27FC236}">
                  <a16:creationId xmlns="" xmlns:a16="http://schemas.microsoft.com/office/drawing/2014/main" id="{AEA6CBAF-5E37-41A7-8A72-40BFF0B2C093}"/>
                </a:ext>
              </a:extLst>
            </p:cNvPr>
            <p:cNvSpPr/>
            <p:nvPr/>
          </p:nvSpPr>
          <p:spPr>
            <a:xfrm>
              <a:off x="3476901" y="3629616"/>
              <a:ext cx="1341196"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33" name="As-Planned">
              <a:extLst>
                <a:ext uri="{FF2B5EF4-FFF2-40B4-BE49-F238E27FC236}">
                  <a16:creationId xmlns="" xmlns:a16="http://schemas.microsoft.com/office/drawing/2014/main" id="{55673484-CE54-4A7B-95F6-C2B895FDF698}"/>
                </a:ext>
              </a:extLst>
            </p:cNvPr>
            <p:cNvSpPr/>
            <p:nvPr/>
          </p:nvSpPr>
          <p:spPr>
            <a:xfrm>
              <a:off x="4818097" y="4001992"/>
              <a:ext cx="2056501"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4" name="As-Planned">
              <a:extLst>
                <a:ext uri="{FF2B5EF4-FFF2-40B4-BE49-F238E27FC236}">
                  <a16:creationId xmlns="" xmlns:a16="http://schemas.microsoft.com/office/drawing/2014/main" id="{B33FAC7A-553F-45B8-BA35-F25ED2E25358}"/>
                </a:ext>
              </a:extLst>
            </p:cNvPr>
            <p:cNvSpPr/>
            <p:nvPr/>
          </p:nvSpPr>
          <p:spPr>
            <a:xfrm>
              <a:off x="3476901" y="4374368"/>
              <a:ext cx="6705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5" name="As-Planned">
              <a:extLst>
                <a:ext uri="{FF2B5EF4-FFF2-40B4-BE49-F238E27FC236}">
                  <a16:creationId xmlns="" xmlns:a16="http://schemas.microsoft.com/office/drawing/2014/main" id="{8F3DB2E0-1AB9-4207-8CDF-DF6F78E62D20}"/>
                </a:ext>
              </a:extLst>
            </p:cNvPr>
            <p:cNvSpPr/>
            <p:nvPr/>
          </p:nvSpPr>
          <p:spPr>
            <a:xfrm>
              <a:off x="4147500" y="4746743"/>
              <a:ext cx="27270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36" name="Milestone">
              <a:extLst>
                <a:ext uri="{FF2B5EF4-FFF2-40B4-BE49-F238E27FC236}">
                  <a16:creationId xmlns="" xmlns:a16="http://schemas.microsoft.com/office/drawing/2014/main" id="{11B6DD75-1362-42BA-B5DC-EE3B01B0B620}"/>
                </a:ext>
              </a:extLst>
            </p:cNvPr>
            <p:cNvSpPr/>
            <p:nvPr/>
          </p:nvSpPr>
          <p:spPr>
            <a:xfrm>
              <a:off x="6773495" y="5083117"/>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grpSp>
      <p:cxnSp>
        <p:nvCxnSpPr>
          <p:cNvPr id="39" name="Straight Connector 38">
            <a:extLst>
              <a:ext uri="{FF2B5EF4-FFF2-40B4-BE49-F238E27FC236}">
                <a16:creationId xmlns="" xmlns:a16="http://schemas.microsoft.com/office/drawing/2014/main" id="{2202B4A4-B28A-4625-BDA1-557866656ACD}"/>
              </a:ext>
            </a:extLst>
          </p:cNvPr>
          <p:cNvCxnSpPr>
            <a:cxnSpLocks/>
          </p:cNvCxnSpPr>
          <p:nvPr/>
        </p:nvCxnSpPr>
        <p:spPr>
          <a:xfrm>
            <a:off x="1567444" y="3727244"/>
            <a:ext cx="60063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F1A1FE27-9D02-49CA-8465-EC453F1E3ACC}"/>
              </a:ext>
            </a:extLst>
          </p:cNvPr>
          <p:cNvCxnSpPr>
            <a:cxnSpLocks/>
            <a:endCxn id="21" idx="1"/>
          </p:cNvCxnSpPr>
          <p:nvPr/>
        </p:nvCxnSpPr>
        <p:spPr>
          <a:xfrm flipH="1">
            <a:off x="3653144" y="2183043"/>
            <a:ext cx="0" cy="1959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8A86B893-F7AE-443F-AB25-484E755CD9FC}"/>
              </a:ext>
            </a:extLst>
          </p:cNvPr>
          <p:cNvCxnSpPr>
            <a:cxnSpLocks/>
            <a:stCxn id="29" idx="3"/>
            <a:endCxn id="30" idx="0"/>
          </p:cNvCxnSpPr>
          <p:nvPr/>
        </p:nvCxnSpPr>
        <p:spPr>
          <a:xfrm flipH="1">
            <a:off x="6588550" y="2836338"/>
            <a:ext cx="7085" cy="1949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 xmlns:a16="http://schemas.microsoft.com/office/drawing/2014/main" id="{470D07C3-FB9D-485B-91BB-35FF23C0D758}"/>
              </a:ext>
            </a:extLst>
          </p:cNvPr>
          <p:cNvCxnSpPr>
            <a:cxnSpLocks/>
            <a:stCxn id="27" idx="3"/>
            <a:endCxn id="28" idx="1"/>
          </p:cNvCxnSpPr>
          <p:nvPr/>
        </p:nvCxnSpPr>
        <p:spPr>
          <a:xfrm>
            <a:off x="4563681" y="2591730"/>
            <a:ext cx="3477" cy="270359"/>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29">
            <a:extLst>
              <a:ext uri="{FF2B5EF4-FFF2-40B4-BE49-F238E27FC236}">
                <a16:creationId xmlns="" xmlns:a16="http://schemas.microsoft.com/office/drawing/2014/main" id="{9EFD3793-2599-450F-A1A0-6E137401D607}"/>
              </a:ext>
            </a:extLst>
          </p:cNvPr>
          <p:cNvCxnSpPr>
            <a:cxnSpLocks/>
            <a:stCxn id="23" idx="3"/>
            <a:endCxn id="30" idx="0"/>
          </p:cNvCxnSpPr>
          <p:nvPr/>
        </p:nvCxnSpPr>
        <p:spPr>
          <a:xfrm>
            <a:off x="5905538" y="2380786"/>
            <a:ext cx="683012" cy="650495"/>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 xmlns:a16="http://schemas.microsoft.com/office/drawing/2014/main" id="{E3A31DF9-710A-40F1-AEE1-CED34D982559}"/>
              </a:ext>
            </a:extLst>
          </p:cNvPr>
          <p:cNvSpPr txBox="1"/>
          <p:nvPr/>
        </p:nvSpPr>
        <p:spPr>
          <a:xfrm>
            <a:off x="6545716" y="2501742"/>
            <a:ext cx="381836" cy="207749"/>
          </a:xfrm>
          <a:prstGeom prst="rect">
            <a:avLst/>
          </a:prstGeom>
          <a:noFill/>
        </p:spPr>
        <p:txBody>
          <a:bodyPr wrap="none" rtlCol="0">
            <a:spAutoFit/>
          </a:bodyPr>
          <a:lstStyle/>
          <a:p>
            <a:r>
              <a:rPr lang="en-GB" sz="750" dirty="0"/>
              <a:t>Float</a:t>
            </a:r>
          </a:p>
        </p:txBody>
      </p:sp>
      <p:sp>
        <p:nvSpPr>
          <p:cNvPr id="54" name="TextBox 53">
            <a:extLst>
              <a:ext uri="{FF2B5EF4-FFF2-40B4-BE49-F238E27FC236}">
                <a16:creationId xmlns="" xmlns:a16="http://schemas.microsoft.com/office/drawing/2014/main" id="{40C76D41-ACF9-4E60-B2DD-051887D6702A}"/>
              </a:ext>
            </a:extLst>
          </p:cNvPr>
          <p:cNvSpPr txBox="1"/>
          <p:nvPr/>
        </p:nvSpPr>
        <p:spPr>
          <a:xfrm>
            <a:off x="43274" y="2263445"/>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1 – Establish As-built Critical Path </a:t>
            </a:r>
          </a:p>
        </p:txBody>
      </p:sp>
      <p:sp>
        <p:nvSpPr>
          <p:cNvPr id="55" name="TextBox 54">
            <a:extLst>
              <a:ext uri="{FF2B5EF4-FFF2-40B4-BE49-F238E27FC236}">
                <a16:creationId xmlns="" xmlns:a16="http://schemas.microsoft.com/office/drawing/2014/main" id="{534AA62F-47D4-412F-9EB0-AB9D52C7CA48}"/>
              </a:ext>
            </a:extLst>
          </p:cNvPr>
          <p:cNvSpPr txBox="1"/>
          <p:nvPr/>
        </p:nvSpPr>
        <p:spPr>
          <a:xfrm>
            <a:off x="42852" y="4236142"/>
            <a:ext cx="1485000" cy="207749"/>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2 – Establish Baseline </a:t>
            </a:r>
          </a:p>
        </p:txBody>
      </p:sp>
      <p:sp>
        <p:nvSpPr>
          <p:cNvPr id="56" name="Rectangular Callout 177">
            <a:extLst>
              <a:ext uri="{FF2B5EF4-FFF2-40B4-BE49-F238E27FC236}">
                <a16:creationId xmlns="" xmlns:a16="http://schemas.microsoft.com/office/drawing/2014/main" id="{97325C68-867A-42E1-A9E6-8F4DFC79B827}"/>
              </a:ext>
            </a:extLst>
          </p:cNvPr>
          <p:cNvSpPr/>
          <p:nvPr/>
        </p:nvSpPr>
        <p:spPr>
          <a:xfrm>
            <a:off x="1711795" y="2734407"/>
            <a:ext cx="1870086" cy="323165"/>
          </a:xfrm>
          <a:prstGeom prst="wedgeRectCallout">
            <a:avLst>
              <a:gd name="adj1" fmla="val 100753"/>
              <a:gd name="adj2" fmla="val -501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Follow the longest sequence backwards to establish the as-built critical path.</a:t>
            </a:r>
          </a:p>
        </p:txBody>
      </p:sp>
      <p:sp>
        <p:nvSpPr>
          <p:cNvPr id="58" name="Rectangle 57">
            <a:extLst>
              <a:ext uri="{FF2B5EF4-FFF2-40B4-BE49-F238E27FC236}">
                <a16:creationId xmlns="" xmlns:a16="http://schemas.microsoft.com/office/drawing/2014/main" id="{F92CE917-53DB-439D-84A3-7F666150D557}"/>
              </a:ext>
            </a:extLst>
          </p:cNvPr>
          <p:cNvSpPr/>
          <p:nvPr/>
        </p:nvSpPr>
        <p:spPr>
          <a:xfrm>
            <a:off x="1680595" y="5297547"/>
            <a:ext cx="580125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tabLst>
                <a:tab pos="163323"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The Baseline programme with the planned sequence for the construction of buildings 1 and 2.  This programme is the best representation of the contractor’s original planned intent.</a:t>
            </a:r>
          </a:p>
        </p:txBody>
      </p:sp>
      <p:sp>
        <p:nvSpPr>
          <p:cNvPr id="59" name="Rectangle 58">
            <a:extLst>
              <a:ext uri="{FF2B5EF4-FFF2-40B4-BE49-F238E27FC236}">
                <a16:creationId xmlns="" xmlns:a16="http://schemas.microsoft.com/office/drawing/2014/main" id="{FC824F0A-132D-40E8-BD54-B1174D931B58}"/>
              </a:ext>
            </a:extLst>
          </p:cNvPr>
          <p:cNvSpPr/>
          <p:nvPr/>
        </p:nvSpPr>
        <p:spPr>
          <a:xfrm>
            <a:off x="1680595" y="3182435"/>
            <a:ext cx="5801258" cy="5078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tabLst>
                <a:tab pos="163323" algn="l"/>
              </a:tabLst>
            </a:pPr>
            <a:r>
              <a:rPr lang="en-GB" sz="900" dirty="0">
                <a:latin typeface="Calibri" panose="020F0502020204030204" pitchFamily="34" charset="0"/>
                <a:ea typeface="Times New Roman" panose="02020603050405020304" pitchFamily="18" charset="0"/>
                <a:cs typeface="Times New Roman" panose="02020603050405020304" pitchFamily="18" charset="0"/>
              </a:rPr>
              <a:t>The Longest Path Analysis leads to the following critical path conclusions:</a:t>
            </a:r>
          </a:p>
          <a:p>
            <a:pPr marL="122492" indent="-122492" algn="just">
              <a:buFont typeface="Arial" panose="020B0604020202020204" pitchFamily="34" charset="0"/>
              <a:buChar char="•"/>
              <a:tabLst>
                <a:tab pos="163323" algn="l"/>
              </a:tabLst>
            </a:pPr>
            <a:r>
              <a:rPr lang="en-GB" sz="9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1 June – 31 July</a:t>
            </a:r>
            <a:r>
              <a:rPr lang="en-GB" sz="900" dirty="0">
                <a:latin typeface="Calibri" panose="020F0502020204030204" pitchFamily="34" charset="0"/>
                <a:ea typeface="Times New Roman" panose="02020603050405020304" pitchFamily="18" charset="0"/>
                <a:cs typeface="Times New Roman" panose="02020603050405020304" pitchFamily="18" charset="0"/>
              </a:rPr>
              <a:t>, the critical path starts in building 2’s substructure.</a:t>
            </a:r>
          </a:p>
          <a:p>
            <a:pPr marL="122492" indent="-122492" algn="just">
              <a:buFont typeface="Arial" panose="020B0604020202020204" pitchFamily="34" charset="0"/>
              <a:buChar char="•"/>
              <a:tabLst>
                <a:tab pos="163323" algn="l"/>
              </a:tabLst>
            </a:pPr>
            <a:r>
              <a:rPr lang="en-GB" sz="900"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1 August – 1 October</a:t>
            </a:r>
            <a:r>
              <a:rPr lang="en-GB" sz="900" dirty="0">
                <a:latin typeface="Calibri" panose="020F0502020204030204" pitchFamily="34" charset="0"/>
                <a:ea typeface="Times New Roman" panose="02020603050405020304" pitchFamily="18" charset="0"/>
                <a:cs typeface="Times New Roman" panose="02020603050405020304" pitchFamily="18" charset="0"/>
              </a:rPr>
              <a:t>, the critical path continues in building 2’s superstructure until the completion of the project.</a:t>
            </a:r>
          </a:p>
        </p:txBody>
      </p:sp>
      <p:cxnSp>
        <p:nvCxnSpPr>
          <p:cNvPr id="60" name="Straight Arrow Connector 59">
            <a:extLst>
              <a:ext uri="{FF2B5EF4-FFF2-40B4-BE49-F238E27FC236}">
                <a16:creationId xmlns="" xmlns:a16="http://schemas.microsoft.com/office/drawing/2014/main" id="{E2A7E7EA-AAA5-4DA0-9541-CC6B735DA156}"/>
              </a:ext>
            </a:extLst>
          </p:cNvPr>
          <p:cNvCxnSpPr>
            <a:cxnSpLocks/>
            <a:stCxn id="32" idx="3"/>
            <a:endCxn id="33" idx="1"/>
          </p:cNvCxnSpPr>
          <p:nvPr/>
        </p:nvCxnSpPr>
        <p:spPr>
          <a:xfrm flipH="1">
            <a:off x="3555213" y="3863396"/>
            <a:ext cx="1" cy="2383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 xmlns:a16="http://schemas.microsoft.com/office/drawing/2014/main" id="{79394B61-5419-4F89-99AC-621AB4C6C12E}"/>
              </a:ext>
            </a:extLst>
          </p:cNvPr>
          <p:cNvCxnSpPr>
            <a:cxnSpLocks/>
            <a:stCxn id="34" idx="3"/>
            <a:endCxn id="35" idx="1"/>
          </p:cNvCxnSpPr>
          <p:nvPr/>
        </p:nvCxnSpPr>
        <p:spPr>
          <a:xfrm>
            <a:off x="3065563" y="4340017"/>
            <a:ext cx="0" cy="2383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 xmlns:a16="http://schemas.microsoft.com/office/drawing/2014/main" id="{AE7D3C25-8B4D-47D6-8991-2F4BB2E4C1E3}"/>
              </a:ext>
            </a:extLst>
          </p:cNvPr>
          <p:cNvCxnSpPr>
            <a:cxnSpLocks/>
            <a:stCxn id="33" idx="3"/>
            <a:endCxn id="36" idx="0"/>
          </p:cNvCxnSpPr>
          <p:nvPr/>
        </p:nvCxnSpPr>
        <p:spPr>
          <a:xfrm>
            <a:off x="5056809" y="4101706"/>
            <a:ext cx="5037" cy="6458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58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E40D03-15D2-441E-BD32-73FBA7CB0F8E}"/>
              </a:ext>
            </a:extLst>
          </p:cNvPr>
          <p:cNvSpPr txBox="1"/>
          <p:nvPr/>
        </p:nvSpPr>
        <p:spPr>
          <a:xfrm>
            <a:off x="1096047" y="204499"/>
            <a:ext cx="6412675" cy="553998"/>
          </a:xfrm>
          <a:prstGeom prst="rect">
            <a:avLst/>
          </a:prstGeom>
          <a:noFill/>
        </p:spPr>
        <p:txBody>
          <a:bodyPr wrap="square" rtlCol="0" anchor="ctr">
            <a:spAutoFit/>
          </a:bodyPr>
          <a:lstStyle/>
          <a:p>
            <a:r>
              <a:rPr lang="en-US" sz="3000" b="1" dirty="0">
                <a:ea typeface="Helvetica" charset="0"/>
                <a:cs typeface="Helvetica" charset="0"/>
              </a:rPr>
              <a:t>Who Are We?</a:t>
            </a:r>
            <a:endParaRPr lang="en-US" sz="3000" b="1" dirty="0">
              <a:highlight>
                <a:srgbClr val="FFFF00"/>
              </a:highlight>
              <a:ea typeface="Helvetica" charset="0"/>
              <a:cs typeface="Helvetica" charset="0"/>
            </a:endParaRPr>
          </a:p>
        </p:txBody>
      </p:sp>
      <p:sp>
        <p:nvSpPr>
          <p:cNvPr id="6" name="TextBox 5">
            <a:extLst>
              <a:ext uri="{FF2B5EF4-FFF2-40B4-BE49-F238E27FC236}">
                <a16:creationId xmlns="" xmlns:a16="http://schemas.microsoft.com/office/drawing/2014/main" id="{44E61EC3-FA6E-4326-A566-75AAA6D86FDB}"/>
              </a:ext>
            </a:extLst>
          </p:cNvPr>
          <p:cNvSpPr txBox="1"/>
          <p:nvPr/>
        </p:nvSpPr>
        <p:spPr>
          <a:xfrm>
            <a:off x="111966" y="1002016"/>
            <a:ext cx="4786605" cy="4091409"/>
          </a:xfrm>
          <a:prstGeom prst="rect">
            <a:avLst/>
          </a:prstGeom>
          <a:solidFill>
            <a:schemeClr val="tx1"/>
          </a:solidFill>
        </p:spPr>
        <p:txBody>
          <a:bodyPr wrap="square" tIns="180000" bIns="72000" rtlCol="0">
            <a:spAutoFit/>
          </a:bodyPr>
          <a:lstStyle/>
          <a:p>
            <a:r>
              <a:rPr lang="en-GB" sz="2000" b="1" baseline="30000" dirty="0">
                <a:solidFill>
                  <a:schemeClr val="bg1"/>
                </a:solidFill>
                <a:latin typeface="Gotham-Book"/>
                <a:cs typeface="Gotham-Book"/>
              </a:rPr>
              <a:t>Blackrock Expert Services is a leading specialist professional consultancy providing high quality expert witness, tribunal and construction consulting services to the global market. </a:t>
            </a:r>
          </a:p>
          <a:p>
            <a:endParaRPr lang="en-GB" sz="2000" b="1" baseline="30000" dirty="0">
              <a:solidFill>
                <a:schemeClr val="bg1"/>
              </a:solidFill>
              <a:latin typeface="Gotham-Book"/>
              <a:cs typeface="Gotham-Book"/>
            </a:endParaRPr>
          </a:p>
          <a:p>
            <a:r>
              <a:rPr lang="en-GB" sz="2000" b="1" baseline="30000" dirty="0">
                <a:solidFill>
                  <a:schemeClr val="bg1"/>
                </a:solidFill>
                <a:latin typeface="Gotham-Book"/>
                <a:cs typeface="Gotham-Book"/>
              </a:rPr>
              <a:t>We have the largest pool of independent expert witnesses and specialist support staff in the market:</a:t>
            </a:r>
          </a:p>
          <a:p>
            <a:pPr marL="342900" indent="-342900">
              <a:buFontTx/>
              <a:buChar char="-"/>
            </a:pPr>
            <a:r>
              <a:rPr lang="en-GB" sz="2000" baseline="30000" dirty="0">
                <a:solidFill>
                  <a:schemeClr val="bg1"/>
                </a:solidFill>
                <a:latin typeface="Gotham-Book"/>
                <a:cs typeface="Gotham-Book"/>
              </a:rPr>
              <a:t>25 experts with over 450 years of collective experience;</a:t>
            </a:r>
          </a:p>
          <a:p>
            <a:pPr marL="342900" indent="-342900">
              <a:buFontTx/>
              <a:buChar char="-"/>
            </a:pPr>
            <a:r>
              <a:rPr lang="en-GB" sz="2000" baseline="30000" dirty="0">
                <a:solidFill>
                  <a:schemeClr val="bg1"/>
                </a:solidFill>
                <a:latin typeface="Gotham-Book"/>
                <a:cs typeface="Gotham-Book"/>
              </a:rPr>
              <a:t>110 full-time members of staff across London, Preston, Dubai, and Paris;</a:t>
            </a:r>
          </a:p>
          <a:p>
            <a:pPr marL="342900" indent="-342900">
              <a:buFontTx/>
              <a:buChar char="-"/>
            </a:pPr>
            <a:r>
              <a:rPr lang="en-GB" sz="2000" baseline="30000" dirty="0">
                <a:solidFill>
                  <a:schemeClr val="bg1"/>
                </a:solidFill>
                <a:latin typeface="Gotham-Book"/>
                <a:cs typeface="Gotham-Book"/>
              </a:rPr>
              <a:t>Analysis provided on over 300 projects;</a:t>
            </a:r>
          </a:p>
          <a:p>
            <a:pPr marL="342900" indent="-342900">
              <a:buFontTx/>
              <a:buChar char="-"/>
            </a:pPr>
            <a:r>
              <a:rPr lang="en-GB" sz="2000" baseline="30000" dirty="0">
                <a:solidFill>
                  <a:schemeClr val="bg1"/>
                </a:solidFill>
                <a:latin typeface="Gotham-Book"/>
                <a:cs typeface="Gotham-Book"/>
              </a:rPr>
              <a:t>17 different nationalities;</a:t>
            </a:r>
          </a:p>
          <a:p>
            <a:pPr marL="342900" indent="-342900">
              <a:buFontTx/>
              <a:buChar char="-"/>
            </a:pPr>
            <a:r>
              <a:rPr lang="en-GB" sz="2000" baseline="30000" dirty="0">
                <a:solidFill>
                  <a:schemeClr val="bg1"/>
                </a:solidFill>
                <a:latin typeface="Gotham-Book"/>
                <a:cs typeface="Gotham-Book"/>
              </a:rPr>
              <a:t>Speaking a collective 20 languages; and</a:t>
            </a:r>
          </a:p>
          <a:p>
            <a:pPr marL="342900" indent="-342900">
              <a:buFontTx/>
              <a:buChar char="-"/>
            </a:pPr>
            <a:r>
              <a:rPr lang="en-GB" sz="2000" baseline="30000" dirty="0">
                <a:solidFill>
                  <a:schemeClr val="bg1"/>
                </a:solidFill>
                <a:latin typeface="Gotham-Book"/>
                <a:cs typeface="Gotham-Book"/>
              </a:rPr>
              <a:t>Wide ranging experience including civil engineering, architecture, mechanical engineering, electrical engineering, chemical engineering, naval architecture, industrial engineering, quantity surveying, and geology.</a:t>
            </a:r>
          </a:p>
          <a:p>
            <a:endParaRPr lang="en-GB" sz="1800" baseline="30000" dirty="0">
              <a:solidFill>
                <a:schemeClr val="bg1"/>
              </a:solidFill>
              <a:latin typeface="Gotham-Book"/>
              <a:cs typeface="Gotham-Book"/>
            </a:endParaRPr>
          </a:p>
          <a:p>
            <a:pPr marL="342900" indent="-342900">
              <a:buFontTx/>
              <a:buChar char="-"/>
            </a:pPr>
            <a:endParaRPr lang="en-GB" sz="1800" baseline="30000" dirty="0">
              <a:solidFill>
                <a:schemeClr val="bg1"/>
              </a:solidFill>
              <a:latin typeface="Gotham-Book"/>
              <a:cs typeface="Gotham-Book"/>
            </a:endParaRPr>
          </a:p>
          <a:p>
            <a:endParaRPr lang="en-GB" sz="1800" baseline="30000" dirty="0">
              <a:solidFill>
                <a:schemeClr val="bg1"/>
              </a:solidFill>
              <a:latin typeface="Gotham-Book"/>
              <a:cs typeface="Gotham-Book"/>
            </a:endParaRPr>
          </a:p>
        </p:txBody>
      </p:sp>
      <p:sp>
        <p:nvSpPr>
          <p:cNvPr id="7" name="TextBox 6">
            <a:extLst>
              <a:ext uri="{FF2B5EF4-FFF2-40B4-BE49-F238E27FC236}">
                <a16:creationId xmlns="" xmlns:a16="http://schemas.microsoft.com/office/drawing/2014/main" id="{0D8626D3-4AC3-42FF-81E7-33BE23ABEABC}"/>
              </a:ext>
            </a:extLst>
          </p:cNvPr>
          <p:cNvSpPr txBox="1"/>
          <p:nvPr/>
        </p:nvSpPr>
        <p:spPr>
          <a:xfrm>
            <a:off x="5168419" y="1016351"/>
            <a:ext cx="3880409" cy="5816977"/>
          </a:xfrm>
          <a:prstGeom prst="rect">
            <a:avLst/>
          </a:prstGeom>
          <a:noFill/>
        </p:spPr>
        <p:txBody>
          <a:bodyPr wrap="square" rtlCol="0">
            <a:spAutoFit/>
          </a:bodyPr>
          <a:lstStyle/>
          <a:p>
            <a:r>
              <a:rPr lang="en-GB" sz="2000" b="1" baseline="30000" dirty="0">
                <a:latin typeface="Gotham-Book"/>
                <a:cs typeface="Gotham-Book"/>
              </a:rPr>
              <a:t>Independent expert witness services on construction disputes:</a:t>
            </a:r>
          </a:p>
          <a:p>
            <a:pPr marL="285750" indent="-285750">
              <a:buFontTx/>
              <a:buChar char="-"/>
            </a:pPr>
            <a:r>
              <a:rPr lang="en-GB" sz="2000" baseline="30000" dirty="0">
                <a:latin typeface="Gotham-Book"/>
                <a:cs typeface="Gotham-Book"/>
              </a:rPr>
              <a:t>Programming;</a:t>
            </a:r>
          </a:p>
          <a:p>
            <a:pPr marL="285750" indent="-285750">
              <a:buFontTx/>
              <a:buChar char="-"/>
            </a:pPr>
            <a:r>
              <a:rPr lang="en-GB" sz="2000" baseline="30000" dirty="0">
                <a:latin typeface="Gotham-Book"/>
                <a:cs typeface="Gotham-Book"/>
              </a:rPr>
              <a:t>Quantum; and </a:t>
            </a:r>
          </a:p>
          <a:p>
            <a:pPr marL="285750" indent="-285750">
              <a:buFontTx/>
              <a:buChar char="-"/>
            </a:pPr>
            <a:r>
              <a:rPr lang="en-GB" sz="2000" baseline="30000" dirty="0">
                <a:latin typeface="Gotham-Book"/>
                <a:cs typeface="Gotham-Book"/>
              </a:rPr>
              <a:t>Project Manager / Construction Manager performance.</a:t>
            </a:r>
          </a:p>
          <a:p>
            <a:endParaRPr lang="en-GB" sz="2000" baseline="30000" dirty="0">
              <a:latin typeface="Gotham-Book"/>
              <a:cs typeface="Gotham-Book"/>
            </a:endParaRPr>
          </a:p>
          <a:p>
            <a:r>
              <a:rPr lang="en-GB" sz="2000" b="1" baseline="30000" dirty="0">
                <a:latin typeface="Gotham-Book"/>
                <a:cs typeface="Gotham-Book"/>
              </a:rPr>
              <a:t>Tribunal services: </a:t>
            </a:r>
          </a:p>
          <a:p>
            <a:pPr marL="285750" indent="-285750">
              <a:buFontTx/>
              <a:buChar char="-"/>
            </a:pPr>
            <a:r>
              <a:rPr lang="en-GB" sz="2000" baseline="30000" dirty="0">
                <a:latin typeface="Gotham-Book"/>
                <a:cs typeface="Gotham-Book"/>
              </a:rPr>
              <a:t>Arbitrator; </a:t>
            </a:r>
          </a:p>
          <a:p>
            <a:pPr marL="285750" indent="-285750">
              <a:buFontTx/>
              <a:buChar char="-"/>
            </a:pPr>
            <a:r>
              <a:rPr lang="en-GB" sz="2000" baseline="30000" dirty="0">
                <a:latin typeface="Gotham-Book"/>
                <a:cs typeface="Gotham-Book"/>
              </a:rPr>
              <a:t>Mediator; </a:t>
            </a:r>
          </a:p>
          <a:p>
            <a:pPr marL="285750" indent="-285750">
              <a:buFontTx/>
              <a:buChar char="-"/>
            </a:pPr>
            <a:r>
              <a:rPr lang="en-GB" sz="2000" baseline="30000" dirty="0">
                <a:latin typeface="Gotham-Book"/>
                <a:cs typeface="Gotham-Book"/>
              </a:rPr>
              <a:t>Dispute Adjudication Board (DAB); </a:t>
            </a:r>
          </a:p>
          <a:p>
            <a:pPr marL="285750" indent="-285750">
              <a:buFontTx/>
              <a:buChar char="-"/>
            </a:pPr>
            <a:r>
              <a:rPr lang="en-GB" sz="2000" baseline="30000" dirty="0">
                <a:latin typeface="Gotham-Book"/>
                <a:cs typeface="Gotham-Book"/>
              </a:rPr>
              <a:t>Adjudicator; and</a:t>
            </a:r>
          </a:p>
          <a:p>
            <a:pPr marL="285750" indent="-285750">
              <a:buFontTx/>
              <a:buChar char="-"/>
            </a:pPr>
            <a:r>
              <a:rPr lang="en-GB" sz="2000" baseline="30000" dirty="0">
                <a:latin typeface="Gotham-Book"/>
                <a:cs typeface="Gotham-Book"/>
              </a:rPr>
              <a:t>Neutral Evaluator.</a:t>
            </a:r>
          </a:p>
          <a:p>
            <a:pPr marL="285750" indent="-285750">
              <a:buFontTx/>
              <a:buChar char="-"/>
            </a:pPr>
            <a:endParaRPr lang="en-GB" sz="2000" b="1" baseline="30000" dirty="0">
              <a:latin typeface="Gotham-Book"/>
              <a:cs typeface="Gotham-Book"/>
            </a:endParaRPr>
          </a:p>
          <a:p>
            <a:r>
              <a:rPr lang="en-GB" sz="2000" b="1" baseline="30000" dirty="0">
                <a:latin typeface="Gotham-Book"/>
                <a:cs typeface="Gotham-Book"/>
              </a:rPr>
              <a:t>Construction consulting services: </a:t>
            </a:r>
          </a:p>
          <a:p>
            <a:pPr marL="285750" indent="-285750">
              <a:buFontTx/>
              <a:buChar char="-"/>
            </a:pPr>
            <a:r>
              <a:rPr lang="en-GB" sz="2000" baseline="30000" dirty="0">
                <a:latin typeface="Gotham-Book"/>
                <a:cs typeface="Gotham-Book"/>
              </a:rPr>
              <a:t>Planning &amp; programming; </a:t>
            </a:r>
          </a:p>
          <a:p>
            <a:pPr marL="285750" indent="-285750">
              <a:buFontTx/>
              <a:buChar char="-"/>
            </a:pPr>
            <a:r>
              <a:rPr lang="en-GB" sz="2000" baseline="30000" dirty="0">
                <a:latin typeface="Gotham-Book"/>
                <a:cs typeface="Gotham-Book"/>
              </a:rPr>
              <a:t>Project Management; </a:t>
            </a:r>
          </a:p>
          <a:p>
            <a:pPr marL="285750" indent="-285750">
              <a:buFontTx/>
              <a:buChar char="-"/>
            </a:pPr>
            <a:r>
              <a:rPr lang="en-GB" sz="2000" baseline="30000" dirty="0">
                <a:latin typeface="Gotham-Book"/>
                <a:cs typeface="Gotham-Book"/>
              </a:rPr>
              <a:t>Procurement advice; </a:t>
            </a:r>
          </a:p>
          <a:p>
            <a:pPr marL="285750" indent="-285750">
              <a:buFontTx/>
              <a:buChar char="-"/>
            </a:pPr>
            <a:r>
              <a:rPr lang="en-GB" sz="2000" baseline="30000" dirty="0">
                <a:latin typeface="Gotham-Book"/>
                <a:cs typeface="Gotham-Book"/>
              </a:rPr>
              <a:t>Project Controls training and development; </a:t>
            </a:r>
          </a:p>
          <a:p>
            <a:pPr marL="285750" indent="-285750">
              <a:buFontTx/>
              <a:buChar char="-"/>
            </a:pPr>
            <a:r>
              <a:rPr lang="en-GB" sz="2000" baseline="30000" dirty="0">
                <a:latin typeface="Gotham-Book"/>
                <a:cs typeface="Gotham-Book"/>
              </a:rPr>
              <a:t>Value engineering; </a:t>
            </a:r>
          </a:p>
          <a:p>
            <a:pPr marL="285750" indent="-285750">
              <a:buFontTx/>
              <a:buChar char="-"/>
            </a:pPr>
            <a:r>
              <a:rPr lang="en-GB" sz="2000" baseline="30000" dirty="0">
                <a:latin typeface="Gotham-Book"/>
                <a:cs typeface="Gotham-Book"/>
              </a:rPr>
              <a:t>Risk assessment; and</a:t>
            </a:r>
          </a:p>
          <a:p>
            <a:pPr marL="285750" indent="-285750">
              <a:buFontTx/>
              <a:buChar char="-"/>
            </a:pPr>
            <a:r>
              <a:rPr lang="en-GB" sz="2000" baseline="30000" dirty="0">
                <a:latin typeface="Gotham-Book"/>
                <a:cs typeface="Gotham-Book"/>
              </a:rPr>
              <a:t>Project health checks.</a:t>
            </a:r>
          </a:p>
          <a:p>
            <a:endParaRPr lang="en-GB" sz="2000" baseline="30000" dirty="0">
              <a:latin typeface="Gotham-Book"/>
              <a:cs typeface="Gotham-Book"/>
            </a:endParaRPr>
          </a:p>
          <a:p>
            <a:endParaRPr lang="en-GB" sz="2000" baseline="30000" dirty="0">
              <a:latin typeface="Gotham-Book"/>
              <a:cs typeface="Gotham-Book"/>
            </a:endParaRPr>
          </a:p>
          <a:p>
            <a:r>
              <a:rPr lang="en-GB" sz="2000" b="1" baseline="30000" dirty="0">
                <a:latin typeface="Gotham-Book"/>
                <a:cs typeface="Gotham-Book"/>
              </a:rPr>
              <a:t>We are currently working on some of the most complex and iconic construction projects in the world, with values up to £6bn.</a:t>
            </a:r>
          </a:p>
          <a:p>
            <a:endParaRPr lang="en-US" sz="1800" baseline="30000" dirty="0">
              <a:latin typeface="Gotham-Book"/>
              <a:cs typeface="Gotham-Book"/>
            </a:endParaRPr>
          </a:p>
        </p:txBody>
      </p:sp>
    </p:spTree>
    <p:extLst>
      <p:ext uri="{BB962C8B-B14F-4D97-AF65-F5344CB8AC3E}">
        <p14:creationId xmlns:p14="http://schemas.microsoft.com/office/powerpoint/2010/main" val="4129963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E660F49-DC2C-4D53-A47A-32690AA41A07}"/>
              </a:ext>
            </a:extLst>
          </p:cNvPr>
          <p:cNvSpPr txBox="1"/>
          <p:nvPr/>
        </p:nvSpPr>
        <p:spPr>
          <a:xfrm>
            <a:off x="212401" y="5788815"/>
            <a:ext cx="2049848" cy="219291"/>
          </a:xfrm>
          <a:prstGeom prst="rect">
            <a:avLst/>
          </a:prstGeom>
          <a:noFill/>
        </p:spPr>
        <p:txBody>
          <a:bodyPr wrap="square" rtlCol="0">
            <a:spAutoFit/>
          </a:bodyPr>
          <a:lstStyle/>
          <a:p>
            <a:r>
              <a:rPr lang="en-US" sz="825" dirty="0">
                <a:ea typeface="Helvetica" charset="0"/>
                <a:cs typeface="Helvetica" charset="0"/>
              </a:rPr>
              <a:t>DELAY AND QUANTUM</a:t>
            </a:r>
          </a:p>
        </p:txBody>
      </p:sp>
      <p:sp>
        <p:nvSpPr>
          <p:cNvPr id="3" name="TextBox 2">
            <a:extLst>
              <a:ext uri="{FF2B5EF4-FFF2-40B4-BE49-F238E27FC236}">
                <a16:creationId xmlns="" xmlns:a16="http://schemas.microsoft.com/office/drawing/2014/main" id="{95E41FC1-FA8B-4757-BDA2-C297F8D015B8}"/>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5. Longest Path Analysis</a:t>
            </a:r>
          </a:p>
        </p:txBody>
      </p:sp>
      <p:grpSp>
        <p:nvGrpSpPr>
          <p:cNvPr id="38" name="Group 37">
            <a:extLst>
              <a:ext uri="{FF2B5EF4-FFF2-40B4-BE49-F238E27FC236}">
                <a16:creationId xmlns="" xmlns:a16="http://schemas.microsoft.com/office/drawing/2014/main" id="{68A68083-D018-418C-B8D9-0D665FF6EDF8}"/>
              </a:ext>
            </a:extLst>
          </p:cNvPr>
          <p:cNvGrpSpPr/>
          <p:nvPr/>
        </p:nvGrpSpPr>
        <p:grpSpPr>
          <a:xfrm>
            <a:off x="1563967" y="1667251"/>
            <a:ext cx="6006383" cy="4043354"/>
            <a:chOff x="2090999" y="269999"/>
            <a:chExt cx="8226001" cy="6318001"/>
          </a:xfrm>
        </p:grpSpPr>
        <p:cxnSp>
          <p:nvCxnSpPr>
            <p:cNvPr id="4" name="Time axis - Grid - Secondary">
              <a:extLst>
                <a:ext uri="{FF2B5EF4-FFF2-40B4-BE49-F238E27FC236}">
                  <a16:creationId xmlns="" xmlns:a16="http://schemas.microsoft.com/office/drawing/2014/main" id="{81478BD2-1A9E-4663-A6D3-1B0F7ED44917}"/>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 name="Time axis - Grid - Primary">
              <a:extLst>
                <a:ext uri="{FF2B5EF4-FFF2-40B4-BE49-F238E27FC236}">
                  <a16:creationId xmlns="" xmlns:a16="http://schemas.microsoft.com/office/drawing/2014/main" id="{EA1A4E39-FF0D-4DB9-A842-8D239D19650E}"/>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6" name="Time axis - Grid - Secondary">
              <a:extLst>
                <a:ext uri="{FF2B5EF4-FFF2-40B4-BE49-F238E27FC236}">
                  <a16:creationId xmlns="" xmlns:a16="http://schemas.microsoft.com/office/drawing/2014/main" id="{48A71A2F-A944-4D04-9A23-BCBA7BD33BAE}"/>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Secondary">
              <a:extLst>
                <a:ext uri="{FF2B5EF4-FFF2-40B4-BE49-F238E27FC236}">
                  <a16:creationId xmlns="" xmlns:a16="http://schemas.microsoft.com/office/drawing/2014/main" id="{981A7863-F55E-4ED6-869B-34F8439B9FE3}"/>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A830776E-B27E-49A8-A685-C1B145F6FEF7}"/>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3B0963F0-B776-42B9-9314-1E15310F6281}"/>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E791FB7C-80B1-4FDF-910E-1431179FAA76}"/>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Time axis - Label - Secondary">
              <a:extLst>
                <a:ext uri="{FF2B5EF4-FFF2-40B4-BE49-F238E27FC236}">
                  <a16:creationId xmlns="" xmlns:a16="http://schemas.microsoft.com/office/drawing/2014/main" id="{ACA7DDDC-D616-4FD3-B588-D1D020D8D964}"/>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2" name="Time axis - Label - Secondary">
              <a:extLst>
                <a:ext uri="{FF2B5EF4-FFF2-40B4-BE49-F238E27FC236}">
                  <a16:creationId xmlns="" xmlns:a16="http://schemas.microsoft.com/office/drawing/2014/main" id="{236BAEB3-D5DA-457C-90F3-D40DB1F7828A}"/>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3" name="Time axis - Label - Secondary">
              <a:extLst>
                <a:ext uri="{FF2B5EF4-FFF2-40B4-BE49-F238E27FC236}">
                  <a16:creationId xmlns="" xmlns:a16="http://schemas.microsoft.com/office/drawing/2014/main" id="{8AF9E670-F280-4094-9896-9B5A7911A54F}"/>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4" name="Time axis - Label - Secondary">
              <a:extLst>
                <a:ext uri="{FF2B5EF4-FFF2-40B4-BE49-F238E27FC236}">
                  <a16:creationId xmlns="" xmlns:a16="http://schemas.microsoft.com/office/drawing/2014/main" id="{E09B6E04-7A04-4728-8E76-0FA0591AD206}"/>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5" name="Time axis - Label - Secondary">
              <a:extLst>
                <a:ext uri="{FF2B5EF4-FFF2-40B4-BE49-F238E27FC236}">
                  <a16:creationId xmlns="" xmlns:a16="http://schemas.microsoft.com/office/drawing/2014/main" id="{755D9383-BD21-4847-A770-9701667070AC}"/>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6" name="Time axis - Label - Primary">
              <a:extLst>
                <a:ext uri="{FF2B5EF4-FFF2-40B4-BE49-F238E27FC236}">
                  <a16:creationId xmlns="" xmlns:a16="http://schemas.microsoft.com/office/drawing/2014/main" id="{B4810927-1E70-4236-B43E-F3C6021E6A2C}"/>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7" name="Time axis - Label - Secondary">
              <a:extLst>
                <a:ext uri="{FF2B5EF4-FFF2-40B4-BE49-F238E27FC236}">
                  <a16:creationId xmlns="" xmlns:a16="http://schemas.microsoft.com/office/drawing/2014/main" id="{B69171FD-92B4-4CC3-B532-712F899DF418}"/>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18" name="Overall Frame">
              <a:extLst>
                <a:ext uri="{FF2B5EF4-FFF2-40B4-BE49-F238E27FC236}">
                  <a16:creationId xmlns="" xmlns:a16="http://schemas.microsoft.com/office/drawing/2014/main" id="{D3350F30-76E3-4762-A13F-58DEDEAF1AA9}"/>
                </a:ext>
              </a:extLst>
            </p:cNvPr>
            <p:cNvSpPr/>
            <p:nvPr/>
          </p:nvSpPr>
          <p:spPr>
            <a:xfrm>
              <a:off x="2090999" y="629999"/>
              <a:ext cx="8226001"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19" name="Custom1">
              <a:extLst>
                <a:ext uri="{FF2B5EF4-FFF2-40B4-BE49-F238E27FC236}">
                  <a16:creationId xmlns="" xmlns:a16="http://schemas.microsoft.com/office/drawing/2014/main" id="{D2640D62-796A-48C7-A7BB-6CAD64840C9F}"/>
                </a:ext>
              </a:extLst>
            </p:cNvPr>
            <p:cNvSpPr/>
            <p:nvPr/>
          </p:nvSpPr>
          <p:spPr>
            <a:xfrm>
              <a:off x="3476901" y="930374"/>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0" name="As-Built">
              <a:extLst>
                <a:ext uri="{FF2B5EF4-FFF2-40B4-BE49-F238E27FC236}">
                  <a16:creationId xmlns="" xmlns:a16="http://schemas.microsoft.com/office/drawing/2014/main" id="{B594E4B5-2E39-4E2A-BB56-8937669B5200}"/>
                </a:ext>
              </a:extLst>
            </p:cNvPr>
            <p:cNvSpPr/>
            <p:nvPr/>
          </p:nvSpPr>
          <p:spPr>
            <a:xfrm>
              <a:off x="4505151" y="937699"/>
              <a:ext cx="983544"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7265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1" name="As-Built">
              <a:extLst>
                <a:ext uri="{FF2B5EF4-FFF2-40B4-BE49-F238E27FC236}">
                  <a16:creationId xmlns="" xmlns:a16="http://schemas.microsoft.com/office/drawing/2014/main" id="{1719A6D6-594E-41E8-B714-B8B2572BFD76}"/>
                </a:ext>
              </a:extLst>
            </p:cNvPr>
            <p:cNvSpPr/>
            <p:nvPr/>
          </p:nvSpPr>
          <p:spPr>
            <a:xfrm>
              <a:off x="4952217" y="1310073"/>
              <a:ext cx="156472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30854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2" name="Custom1">
              <a:extLst>
                <a:ext uri="{FF2B5EF4-FFF2-40B4-BE49-F238E27FC236}">
                  <a16:creationId xmlns="" xmlns:a16="http://schemas.microsoft.com/office/drawing/2014/main" id="{DE6D2FD7-C0DF-4D4B-9955-56FB5226E0AD}"/>
                </a:ext>
              </a:extLst>
            </p:cNvPr>
            <p:cNvSpPr/>
            <p:nvPr/>
          </p:nvSpPr>
          <p:spPr>
            <a:xfrm>
              <a:off x="6516946" y="1312072"/>
              <a:ext cx="1072957"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3971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3" name="As-Built">
              <a:extLst>
                <a:ext uri="{FF2B5EF4-FFF2-40B4-BE49-F238E27FC236}">
                  <a16:creationId xmlns="" xmlns:a16="http://schemas.microsoft.com/office/drawing/2014/main" id="{80F94A7B-B87F-48E8-8579-27BC10737752}"/>
                </a:ext>
              </a:extLst>
            </p:cNvPr>
            <p:cNvSpPr/>
            <p:nvPr/>
          </p:nvSpPr>
          <p:spPr>
            <a:xfrm>
              <a:off x="7589903" y="1312944"/>
              <a:ext cx="44706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47029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4" name="As-Built">
              <a:extLst>
                <a:ext uri="{FF2B5EF4-FFF2-40B4-BE49-F238E27FC236}">
                  <a16:creationId xmlns="" xmlns:a16="http://schemas.microsoft.com/office/drawing/2014/main" id="{600D2C91-1467-42D7-AAB0-68AE1C5C157D}"/>
                </a:ext>
              </a:extLst>
            </p:cNvPr>
            <p:cNvSpPr/>
            <p:nvPr/>
          </p:nvSpPr>
          <p:spPr>
            <a:xfrm>
              <a:off x="3476901" y="1685319"/>
              <a:ext cx="6705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5" name="Critical Path">
              <a:extLst>
                <a:ext uri="{FF2B5EF4-FFF2-40B4-BE49-F238E27FC236}">
                  <a16:creationId xmlns="" xmlns:a16="http://schemas.microsoft.com/office/drawing/2014/main" id="{828B32BF-31CE-41EA-9ED9-9C3C556A09AD}"/>
                </a:ext>
              </a:extLst>
            </p:cNvPr>
            <p:cNvSpPr/>
            <p:nvPr/>
          </p:nvSpPr>
          <p:spPr>
            <a:xfrm>
              <a:off x="3481664" y="1690082"/>
              <a:ext cx="702576"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6" name="Custom1">
              <a:extLst>
                <a:ext uri="{FF2B5EF4-FFF2-40B4-BE49-F238E27FC236}">
                  <a16:creationId xmlns="" xmlns:a16="http://schemas.microsoft.com/office/drawing/2014/main" id="{A6C8900C-D9E3-40A9-BDF4-83DBA5C11E69}"/>
                </a:ext>
              </a:extLst>
            </p:cNvPr>
            <p:cNvSpPr/>
            <p:nvPr/>
          </p:nvSpPr>
          <p:spPr>
            <a:xfrm>
              <a:off x="4147500" y="1692647"/>
              <a:ext cx="2056501"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7" name="Critical Path">
              <a:extLst>
                <a:ext uri="{FF2B5EF4-FFF2-40B4-BE49-F238E27FC236}">
                  <a16:creationId xmlns="" xmlns:a16="http://schemas.microsoft.com/office/drawing/2014/main" id="{C0ADA166-DCFF-42FD-84B6-F27FF9FBE3D1}"/>
                </a:ext>
              </a:extLst>
            </p:cNvPr>
            <p:cNvSpPr/>
            <p:nvPr/>
          </p:nvSpPr>
          <p:spPr>
            <a:xfrm>
              <a:off x="4152262" y="1697410"/>
              <a:ext cx="2046975"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28" name="As-Built">
              <a:extLst>
                <a:ext uri="{FF2B5EF4-FFF2-40B4-BE49-F238E27FC236}">
                  <a16:creationId xmlns="" xmlns:a16="http://schemas.microsoft.com/office/drawing/2014/main" id="{20B53FFD-995B-4F4C-B5B0-E800AAD3C240}"/>
                </a:ext>
              </a:extLst>
            </p:cNvPr>
            <p:cNvSpPr/>
            <p:nvPr/>
          </p:nvSpPr>
          <p:spPr>
            <a:xfrm>
              <a:off x="6203999" y="2065010"/>
              <a:ext cx="277180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1385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9" name="Critical Path">
              <a:extLst>
                <a:ext uri="{FF2B5EF4-FFF2-40B4-BE49-F238E27FC236}">
                  <a16:creationId xmlns="" xmlns:a16="http://schemas.microsoft.com/office/drawing/2014/main" id="{71EECD34-4D08-41B5-8590-B6F5A7443B43}"/>
                </a:ext>
              </a:extLst>
            </p:cNvPr>
            <p:cNvSpPr/>
            <p:nvPr/>
          </p:nvSpPr>
          <p:spPr>
            <a:xfrm>
              <a:off x="6208761" y="2069772"/>
              <a:ext cx="2773325"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0" name="Milestone">
              <a:extLst>
                <a:ext uri="{FF2B5EF4-FFF2-40B4-BE49-F238E27FC236}">
                  <a16:creationId xmlns="" xmlns:a16="http://schemas.microsoft.com/office/drawing/2014/main" id="{F07DEE55-7CB1-4057-BDEB-0D9BD7383F7F}"/>
                </a:ext>
              </a:extLst>
            </p:cNvPr>
            <p:cNvSpPr/>
            <p:nvPr/>
          </p:nvSpPr>
          <p:spPr>
            <a:xfrm>
              <a:off x="8864382" y="2401384"/>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grpSp>
      <p:cxnSp>
        <p:nvCxnSpPr>
          <p:cNvPr id="39" name="Straight Connector 38">
            <a:extLst>
              <a:ext uri="{FF2B5EF4-FFF2-40B4-BE49-F238E27FC236}">
                <a16:creationId xmlns="" xmlns:a16="http://schemas.microsoft.com/office/drawing/2014/main" id="{2202B4A4-B28A-4625-BDA1-557866656ACD}"/>
              </a:ext>
            </a:extLst>
          </p:cNvPr>
          <p:cNvCxnSpPr>
            <a:cxnSpLocks/>
          </p:cNvCxnSpPr>
          <p:nvPr/>
        </p:nvCxnSpPr>
        <p:spPr>
          <a:xfrm>
            <a:off x="1567444" y="3252463"/>
            <a:ext cx="60063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F1A1FE27-9D02-49CA-8465-EC453F1E3ACC}"/>
              </a:ext>
            </a:extLst>
          </p:cNvPr>
          <p:cNvCxnSpPr>
            <a:cxnSpLocks/>
            <a:endCxn id="21" idx="1"/>
          </p:cNvCxnSpPr>
          <p:nvPr/>
        </p:nvCxnSpPr>
        <p:spPr>
          <a:xfrm flipH="1">
            <a:off x="3653144" y="2183043"/>
            <a:ext cx="0" cy="1959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8A86B893-F7AE-443F-AB25-484E755CD9FC}"/>
              </a:ext>
            </a:extLst>
          </p:cNvPr>
          <p:cNvCxnSpPr>
            <a:cxnSpLocks/>
            <a:stCxn id="29" idx="3"/>
            <a:endCxn id="30" idx="0"/>
          </p:cNvCxnSpPr>
          <p:nvPr/>
        </p:nvCxnSpPr>
        <p:spPr>
          <a:xfrm flipH="1">
            <a:off x="6588550" y="2836338"/>
            <a:ext cx="7085" cy="1949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 xmlns:a16="http://schemas.microsoft.com/office/drawing/2014/main" id="{470D07C3-FB9D-485B-91BB-35FF23C0D758}"/>
              </a:ext>
            </a:extLst>
          </p:cNvPr>
          <p:cNvCxnSpPr>
            <a:cxnSpLocks/>
            <a:stCxn id="27" idx="3"/>
            <a:endCxn id="28" idx="1"/>
          </p:cNvCxnSpPr>
          <p:nvPr/>
        </p:nvCxnSpPr>
        <p:spPr>
          <a:xfrm>
            <a:off x="4563681" y="2598036"/>
            <a:ext cx="3477" cy="264053"/>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29">
            <a:extLst>
              <a:ext uri="{FF2B5EF4-FFF2-40B4-BE49-F238E27FC236}">
                <a16:creationId xmlns="" xmlns:a16="http://schemas.microsoft.com/office/drawing/2014/main" id="{9EFD3793-2599-450F-A1A0-6E137401D607}"/>
              </a:ext>
            </a:extLst>
          </p:cNvPr>
          <p:cNvCxnSpPr>
            <a:cxnSpLocks/>
            <a:stCxn id="23" idx="3"/>
            <a:endCxn id="30" idx="0"/>
          </p:cNvCxnSpPr>
          <p:nvPr/>
        </p:nvCxnSpPr>
        <p:spPr>
          <a:xfrm>
            <a:off x="5905538" y="2380786"/>
            <a:ext cx="683012" cy="650495"/>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 xmlns:a16="http://schemas.microsoft.com/office/drawing/2014/main" id="{E3A31DF9-710A-40F1-AEE1-CED34D982559}"/>
              </a:ext>
            </a:extLst>
          </p:cNvPr>
          <p:cNvSpPr txBox="1"/>
          <p:nvPr/>
        </p:nvSpPr>
        <p:spPr>
          <a:xfrm>
            <a:off x="6553820" y="2496003"/>
            <a:ext cx="381836" cy="207749"/>
          </a:xfrm>
          <a:prstGeom prst="rect">
            <a:avLst/>
          </a:prstGeom>
          <a:noFill/>
        </p:spPr>
        <p:txBody>
          <a:bodyPr wrap="none" rtlCol="0">
            <a:spAutoFit/>
          </a:bodyPr>
          <a:lstStyle/>
          <a:p>
            <a:r>
              <a:rPr lang="en-GB" sz="750" dirty="0"/>
              <a:t>Float</a:t>
            </a:r>
          </a:p>
        </p:txBody>
      </p:sp>
      <p:sp>
        <p:nvSpPr>
          <p:cNvPr id="54" name="TextBox 53">
            <a:extLst>
              <a:ext uri="{FF2B5EF4-FFF2-40B4-BE49-F238E27FC236}">
                <a16:creationId xmlns="" xmlns:a16="http://schemas.microsoft.com/office/drawing/2014/main" id="{40C76D41-ACF9-4E60-B2DD-051887D6702A}"/>
              </a:ext>
            </a:extLst>
          </p:cNvPr>
          <p:cNvSpPr txBox="1"/>
          <p:nvPr/>
        </p:nvSpPr>
        <p:spPr>
          <a:xfrm>
            <a:off x="43274" y="2321153"/>
            <a:ext cx="1485000" cy="207749"/>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3 – Establish Windows</a:t>
            </a:r>
          </a:p>
        </p:txBody>
      </p:sp>
      <p:graphicFrame>
        <p:nvGraphicFramePr>
          <p:cNvPr id="37" name="Table 36">
            <a:extLst>
              <a:ext uri="{FF2B5EF4-FFF2-40B4-BE49-F238E27FC236}">
                <a16:creationId xmlns="" xmlns:a16="http://schemas.microsoft.com/office/drawing/2014/main" id="{98DD7ABF-4508-46DC-997A-BD615EBDE9B7}"/>
              </a:ext>
            </a:extLst>
          </p:cNvPr>
          <p:cNvGraphicFramePr>
            <a:graphicFrameLocks noGrp="1"/>
          </p:cNvGraphicFramePr>
          <p:nvPr>
            <p:extLst/>
          </p:nvPr>
        </p:nvGraphicFramePr>
        <p:xfrm>
          <a:off x="2838450" y="3572471"/>
          <a:ext cx="3467100" cy="577216"/>
        </p:xfrm>
        <a:graphic>
          <a:graphicData uri="http://schemas.openxmlformats.org/drawingml/2006/table">
            <a:tbl>
              <a:tblPr firstRow="1" bandRow="1"/>
              <a:tblGrid>
                <a:gridCol w="533400">
                  <a:extLst>
                    <a:ext uri="{9D8B030D-6E8A-4147-A177-3AD203B41FA5}">
                      <a16:colId xmlns="" xmlns:a16="http://schemas.microsoft.com/office/drawing/2014/main" val="1027621371"/>
                    </a:ext>
                  </a:extLst>
                </a:gridCol>
                <a:gridCol w="533400">
                  <a:extLst>
                    <a:ext uri="{9D8B030D-6E8A-4147-A177-3AD203B41FA5}">
                      <a16:colId xmlns="" xmlns:a16="http://schemas.microsoft.com/office/drawing/2014/main" val="2393903529"/>
                    </a:ext>
                  </a:extLst>
                </a:gridCol>
                <a:gridCol w="533400">
                  <a:extLst>
                    <a:ext uri="{9D8B030D-6E8A-4147-A177-3AD203B41FA5}">
                      <a16:colId xmlns="" xmlns:a16="http://schemas.microsoft.com/office/drawing/2014/main" val="531202074"/>
                    </a:ext>
                  </a:extLst>
                </a:gridCol>
                <a:gridCol w="1866900">
                  <a:extLst>
                    <a:ext uri="{9D8B030D-6E8A-4147-A177-3AD203B41FA5}">
                      <a16:colId xmlns="" xmlns:a16="http://schemas.microsoft.com/office/drawing/2014/main" val="1976550066"/>
                    </a:ext>
                  </a:extLst>
                </a:gridCol>
              </a:tblGrid>
              <a:tr h="144304">
                <a:tc>
                  <a:txBody>
                    <a:bodyPr/>
                    <a:lstStyle/>
                    <a:p>
                      <a:pPr algn="ctr" rtl="0" fontAlgn="ctr"/>
                      <a:r>
                        <a:rPr lang="en-GB" sz="900" b="1" i="0" u="none" strike="noStrike" dirty="0">
                          <a:solidFill>
                            <a:srgbClr val="FFFFFF"/>
                          </a:solidFill>
                          <a:effectLst/>
                          <a:latin typeface="Calibri" panose="020F0502020204030204" pitchFamily="34" charset="0"/>
                        </a:rPr>
                        <a:t>WINDOW</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900" b="1" i="0" u="none" strike="noStrike" dirty="0">
                          <a:solidFill>
                            <a:srgbClr val="FFFFFF"/>
                          </a:solidFill>
                          <a:effectLst/>
                          <a:latin typeface="Calibri" panose="020F0502020204030204" pitchFamily="34" charset="0"/>
                        </a:rPr>
                        <a:t>START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900" b="1" i="0" u="none" strike="noStrike" dirty="0">
                          <a:solidFill>
                            <a:srgbClr val="FFFFFF"/>
                          </a:solidFill>
                          <a:effectLst/>
                          <a:latin typeface="Calibri" panose="020F0502020204030204" pitchFamily="34" charset="0"/>
                        </a:rPr>
                        <a:t>END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900" b="1" i="0" u="none" strike="noStrike" dirty="0">
                          <a:solidFill>
                            <a:srgbClr val="FFFFFF"/>
                          </a:solidFill>
                          <a:effectLst/>
                          <a:latin typeface="Calibri" panose="020F0502020204030204" pitchFamily="34" charset="0"/>
                        </a:rPr>
                        <a:t>CRITICAL ACTIVITIES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3136975997"/>
                  </a:ext>
                </a:extLst>
              </a:tr>
              <a:tr h="144304">
                <a:tc>
                  <a:txBody>
                    <a:bodyPr/>
                    <a:lstStyle/>
                    <a:p>
                      <a:pPr algn="ctr" rtl="0" fontAlgn="ctr"/>
                      <a:r>
                        <a:rPr lang="en-GB" sz="900" b="0" i="0" u="none" strike="noStrike" dirty="0">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01-Jun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15-Jun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900" b="0" i="0" u="none" strike="noStrike" dirty="0">
                          <a:solidFill>
                            <a:srgbClr val="000000"/>
                          </a:solidFill>
                          <a:effectLst/>
                          <a:latin typeface="Calibri" panose="020F0502020204030204" pitchFamily="34" charset="0"/>
                        </a:rPr>
                        <a:t>Substructure of Building 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58534696"/>
                  </a:ext>
                </a:extLst>
              </a:tr>
              <a:tr h="144304">
                <a:tc>
                  <a:txBody>
                    <a:bodyPr/>
                    <a:lstStyle/>
                    <a:p>
                      <a:pPr algn="ctr" rtl="0" fontAlgn="ctr"/>
                      <a:r>
                        <a:rPr lang="en-GB" sz="900" b="0" i="0" u="none" strike="noStrike" dirty="0">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15-Jun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01-Aug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900" b="0" i="0" u="none" strike="noStrike" dirty="0">
                          <a:solidFill>
                            <a:srgbClr val="000000"/>
                          </a:solidFill>
                          <a:effectLst/>
                          <a:latin typeface="Calibri" panose="020F0502020204030204" pitchFamily="34" charset="0"/>
                        </a:rPr>
                        <a:t>Delays in the Substructure of Building 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468132973"/>
                  </a:ext>
                </a:extLst>
              </a:tr>
              <a:tr h="144304">
                <a:tc>
                  <a:txBody>
                    <a:bodyPr/>
                    <a:lstStyle/>
                    <a:p>
                      <a:pPr algn="ctr" rtl="0" fontAlgn="ctr"/>
                      <a:r>
                        <a:rPr lang="en-GB" sz="900" b="0" i="0" u="none" strike="noStrike" dirty="0">
                          <a:solidFill>
                            <a:srgbClr val="000000"/>
                          </a:solidFill>
                          <a:effectLst/>
                          <a:latin typeface="Calibri" panose="020F0502020204030204" pitchFamily="34" charset="0"/>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01-Aug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900" b="0" i="0" u="none" strike="noStrike" dirty="0">
                          <a:solidFill>
                            <a:srgbClr val="000000"/>
                          </a:solidFill>
                          <a:effectLst/>
                          <a:latin typeface="Calibri" panose="020F0502020204030204" pitchFamily="34" charset="0"/>
                        </a:rPr>
                        <a:t>01-Oct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900" b="0" i="0" u="none" strike="noStrike" dirty="0">
                          <a:solidFill>
                            <a:srgbClr val="000000"/>
                          </a:solidFill>
                          <a:effectLst/>
                          <a:latin typeface="Calibri" panose="020F0502020204030204" pitchFamily="34" charset="0"/>
                        </a:rPr>
                        <a:t>Superstructure of Building 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129658291"/>
                  </a:ext>
                </a:extLst>
              </a:tr>
            </a:tbl>
          </a:graphicData>
        </a:graphic>
      </p:graphicFrame>
      <p:grpSp>
        <p:nvGrpSpPr>
          <p:cNvPr id="40" name="Group 39">
            <a:extLst>
              <a:ext uri="{FF2B5EF4-FFF2-40B4-BE49-F238E27FC236}">
                <a16:creationId xmlns="" xmlns:a16="http://schemas.microsoft.com/office/drawing/2014/main" id="{3BE9D270-00E8-43DB-92BE-39889F1A156B}"/>
              </a:ext>
            </a:extLst>
          </p:cNvPr>
          <p:cNvGrpSpPr/>
          <p:nvPr/>
        </p:nvGrpSpPr>
        <p:grpSpPr>
          <a:xfrm>
            <a:off x="2480484" y="1897083"/>
            <a:ext cx="669996" cy="1392960"/>
            <a:chOff x="3307312" y="1386444"/>
            <a:chExt cx="893328" cy="1857280"/>
          </a:xfrm>
        </p:grpSpPr>
        <p:sp>
          <p:nvSpPr>
            <p:cNvPr id="61" name="Rectangle 60">
              <a:extLst>
                <a:ext uri="{FF2B5EF4-FFF2-40B4-BE49-F238E27FC236}">
                  <a16:creationId xmlns="" xmlns:a16="http://schemas.microsoft.com/office/drawing/2014/main" id="{7F4F79DC-0591-4BED-ADD1-8F325B7895FC}"/>
                </a:ext>
              </a:extLst>
            </p:cNvPr>
            <p:cNvSpPr/>
            <p:nvPr/>
          </p:nvSpPr>
          <p:spPr>
            <a:xfrm>
              <a:off x="3438578" y="1386444"/>
              <a:ext cx="647358" cy="1807165"/>
            </a:xfrm>
            <a:prstGeom prst="rect">
              <a:avLst/>
            </a:prstGeom>
            <a:solidFill>
              <a:schemeClr val="tx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5" name="Rectangle 64">
              <a:extLst>
                <a:ext uri="{FF2B5EF4-FFF2-40B4-BE49-F238E27FC236}">
                  <a16:creationId xmlns="" xmlns:a16="http://schemas.microsoft.com/office/drawing/2014/main" id="{7B29997D-130B-4769-987E-A2EBD93931C4}"/>
                </a:ext>
              </a:extLst>
            </p:cNvPr>
            <p:cNvSpPr/>
            <p:nvPr/>
          </p:nvSpPr>
          <p:spPr>
            <a:xfrm>
              <a:off x="3307312" y="2935948"/>
              <a:ext cx="893328" cy="307776"/>
            </a:xfrm>
            <a:prstGeom prst="rect">
              <a:avLst/>
            </a:prstGeom>
            <a:ln>
              <a:noFill/>
            </a:ln>
          </p:spPr>
          <p:txBody>
            <a:bodyPr wrap="square">
              <a:spAutoFit/>
            </a:bodyPr>
            <a:lstStyle/>
            <a:p>
              <a:pPr algn="ctr"/>
              <a:r>
                <a:rPr lang="en-GB" sz="900" i="1" dirty="0"/>
                <a:t>Window 1 </a:t>
              </a:r>
            </a:p>
          </p:txBody>
        </p:sp>
      </p:grpSp>
      <p:grpSp>
        <p:nvGrpSpPr>
          <p:cNvPr id="44" name="Group 43">
            <a:extLst>
              <a:ext uri="{FF2B5EF4-FFF2-40B4-BE49-F238E27FC236}">
                <a16:creationId xmlns="" xmlns:a16="http://schemas.microsoft.com/office/drawing/2014/main" id="{89EFA745-F0E9-49BD-B84D-169DB9ADCA74}"/>
              </a:ext>
            </a:extLst>
          </p:cNvPr>
          <p:cNvGrpSpPr/>
          <p:nvPr/>
        </p:nvGrpSpPr>
        <p:grpSpPr>
          <a:xfrm>
            <a:off x="4563491" y="1894049"/>
            <a:ext cx="2021623" cy="1391093"/>
            <a:chOff x="5636096" y="2265175"/>
            <a:chExt cx="2695497" cy="1854359"/>
          </a:xfrm>
        </p:grpSpPr>
        <p:sp>
          <p:nvSpPr>
            <p:cNvPr id="62" name="Rectangle 61">
              <a:extLst>
                <a:ext uri="{FF2B5EF4-FFF2-40B4-BE49-F238E27FC236}">
                  <a16:creationId xmlns="" xmlns:a16="http://schemas.microsoft.com/office/drawing/2014/main" id="{283B7CF6-098C-4B33-8C5D-052969833887}"/>
                </a:ext>
              </a:extLst>
            </p:cNvPr>
            <p:cNvSpPr/>
            <p:nvPr/>
          </p:nvSpPr>
          <p:spPr>
            <a:xfrm>
              <a:off x="5636096" y="2265175"/>
              <a:ext cx="2695497" cy="1810378"/>
            </a:xfrm>
            <a:prstGeom prst="rect">
              <a:avLst/>
            </a:prstGeom>
            <a:solidFill>
              <a:schemeClr val="tx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7" name="Rectangle 66">
              <a:extLst>
                <a:ext uri="{FF2B5EF4-FFF2-40B4-BE49-F238E27FC236}">
                  <a16:creationId xmlns="" xmlns:a16="http://schemas.microsoft.com/office/drawing/2014/main" id="{A9AFFA4C-3FFC-467C-8B2D-A74B94FEA8B8}"/>
                </a:ext>
              </a:extLst>
            </p:cNvPr>
            <p:cNvSpPr/>
            <p:nvPr/>
          </p:nvSpPr>
          <p:spPr>
            <a:xfrm>
              <a:off x="6276529" y="3811830"/>
              <a:ext cx="893328" cy="307704"/>
            </a:xfrm>
            <a:prstGeom prst="rect">
              <a:avLst/>
            </a:prstGeom>
            <a:ln>
              <a:noFill/>
            </a:ln>
          </p:spPr>
          <p:txBody>
            <a:bodyPr wrap="square">
              <a:spAutoFit/>
            </a:bodyPr>
            <a:lstStyle/>
            <a:p>
              <a:pPr algn="ctr"/>
              <a:r>
                <a:rPr lang="en-GB" sz="900" i="1" dirty="0"/>
                <a:t>Window 3 </a:t>
              </a:r>
            </a:p>
          </p:txBody>
        </p:sp>
      </p:grpSp>
      <p:grpSp>
        <p:nvGrpSpPr>
          <p:cNvPr id="42" name="Group 41">
            <a:extLst>
              <a:ext uri="{FF2B5EF4-FFF2-40B4-BE49-F238E27FC236}">
                <a16:creationId xmlns="" xmlns:a16="http://schemas.microsoft.com/office/drawing/2014/main" id="{A40C8994-EA61-4715-BC3E-90AAA05DCD82}"/>
              </a:ext>
            </a:extLst>
          </p:cNvPr>
          <p:cNvGrpSpPr/>
          <p:nvPr/>
        </p:nvGrpSpPr>
        <p:grpSpPr>
          <a:xfrm>
            <a:off x="3064707" y="1894673"/>
            <a:ext cx="1501341" cy="1391693"/>
            <a:chOff x="4086276" y="1383231"/>
            <a:chExt cx="2001788" cy="1855590"/>
          </a:xfrm>
        </p:grpSpPr>
        <p:sp>
          <p:nvSpPr>
            <p:cNvPr id="64" name="Rectangle 63">
              <a:extLst>
                <a:ext uri="{FF2B5EF4-FFF2-40B4-BE49-F238E27FC236}">
                  <a16:creationId xmlns="" xmlns:a16="http://schemas.microsoft.com/office/drawing/2014/main" id="{19C81738-1792-43EB-B38C-4CEF6CCA808E}"/>
                </a:ext>
              </a:extLst>
            </p:cNvPr>
            <p:cNvSpPr/>
            <p:nvPr/>
          </p:nvSpPr>
          <p:spPr>
            <a:xfrm>
              <a:off x="4086276" y="1383231"/>
              <a:ext cx="2001788" cy="1813698"/>
            </a:xfrm>
            <a:prstGeom prst="rect">
              <a:avLst/>
            </a:prstGeom>
            <a:solidFill>
              <a:srgbClr val="FFC0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8" name="Rectangle 67">
              <a:extLst>
                <a:ext uri="{FF2B5EF4-FFF2-40B4-BE49-F238E27FC236}">
                  <a16:creationId xmlns="" xmlns:a16="http://schemas.microsoft.com/office/drawing/2014/main" id="{43ABC19E-0353-4570-A30B-555AD4781724}"/>
                </a:ext>
              </a:extLst>
            </p:cNvPr>
            <p:cNvSpPr/>
            <p:nvPr/>
          </p:nvSpPr>
          <p:spPr>
            <a:xfrm>
              <a:off x="4640507" y="2931045"/>
              <a:ext cx="893328" cy="307776"/>
            </a:xfrm>
            <a:prstGeom prst="rect">
              <a:avLst/>
            </a:prstGeom>
            <a:ln>
              <a:noFill/>
            </a:ln>
          </p:spPr>
          <p:txBody>
            <a:bodyPr wrap="square">
              <a:spAutoFit/>
            </a:bodyPr>
            <a:lstStyle/>
            <a:p>
              <a:pPr algn="ctr"/>
              <a:r>
                <a:rPr lang="en-GB" sz="900" i="1" dirty="0"/>
                <a:t>Window 2 </a:t>
              </a:r>
            </a:p>
          </p:txBody>
        </p:sp>
      </p:grpSp>
      <p:sp>
        <p:nvSpPr>
          <p:cNvPr id="49" name="TextBox 48">
            <a:extLst>
              <a:ext uri="{FF2B5EF4-FFF2-40B4-BE49-F238E27FC236}">
                <a16:creationId xmlns="" xmlns:a16="http://schemas.microsoft.com/office/drawing/2014/main" id="{5B9A7E5C-F38B-4430-8CF1-59465A07E08D}"/>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77159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75">
            <a:extLst>
              <a:ext uri="{FF2B5EF4-FFF2-40B4-BE49-F238E27FC236}">
                <a16:creationId xmlns="" xmlns:a16="http://schemas.microsoft.com/office/drawing/2014/main" id="{36786C04-8C77-476D-A6EA-7DC61862A252}"/>
              </a:ext>
            </a:extLst>
          </p:cNvPr>
          <p:cNvCxnSpPr>
            <a:cxnSpLocks/>
            <a:stCxn id="30" idx="3"/>
            <a:endCxn id="37" idx="0"/>
          </p:cNvCxnSpPr>
          <p:nvPr/>
        </p:nvCxnSpPr>
        <p:spPr>
          <a:xfrm>
            <a:off x="5905538" y="3786499"/>
            <a:ext cx="683012" cy="632303"/>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 xmlns:a16="http://schemas.microsoft.com/office/drawing/2014/main" id="{905C87A9-45FF-454D-A518-22CC03673118}"/>
              </a:ext>
            </a:extLst>
          </p:cNvPr>
          <p:cNvGrpSpPr/>
          <p:nvPr/>
        </p:nvGrpSpPr>
        <p:grpSpPr>
          <a:xfrm>
            <a:off x="3064707" y="3222451"/>
            <a:ext cx="1501341" cy="1391939"/>
            <a:chOff x="4086276" y="1383231"/>
            <a:chExt cx="2001788" cy="1855525"/>
          </a:xfrm>
        </p:grpSpPr>
        <p:sp>
          <p:nvSpPr>
            <p:cNvPr id="45" name="Rectangle 44">
              <a:extLst>
                <a:ext uri="{FF2B5EF4-FFF2-40B4-BE49-F238E27FC236}">
                  <a16:creationId xmlns="" xmlns:a16="http://schemas.microsoft.com/office/drawing/2014/main" id="{58F60DB8-45AA-4A77-9D20-B1644B0C66F3}"/>
                </a:ext>
              </a:extLst>
            </p:cNvPr>
            <p:cNvSpPr/>
            <p:nvPr/>
          </p:nvSpPr>
          <p:spPr>
            <a:xfrm>
              <a:off x="4086276" y="1383231"/>
              <a:ext cx="2001788" cy="1813698"/>
            </a:xfrm>
            <a:prstGeom prst="rect">
              <a:avLst/>
            </a:prstGeom>
            <a:solidFill>
              <a:srgbClr val="FFC0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6" name="Rectangle 45">
              <a:extLst>
                <a:ext uri="{FF2B5EF4-FFF2-40B4-BE49-F238E27FC236}">
                  <a16:creationId xmlns="" xmlns:a16="http://schemas.microsoft.com/office/drawing/2014/main" id="{D81BC50E-4BA7-47B2-A860-D3BD1DC7CC95}"/>
                </a:ext>
              </a:extLst>
            </p:cNvPr>
            <p:cNvSpPr/>
            <p:nvPr/>
          </p:nvSpPr>
          <p:spPr>
            <a:xfrm>
              <a:off x="4640507" y="2931045"/>
              <a:ext cx="893328" cy="307711"/>
            </a:xfrm>
            <a:prstGeom prst="rect">
              <a:avLst/>
            </a:prstGeom>
            <a:ln>
              <a:noFill/>
            </a:ln>
          </p:spPr>
          <p:txBody>
            <a:bodyPr wrap="square">
              <a:spAutoFit/>
            </a:bodyPr>
            <a:lstStyle/>
            <a:p>
              <a:pPr algn="ctr"/>
              <a:r>
                <a:rPr lang="en-GB" sz="900" i="1" dirty="0"/>
                <a:t>Window 2 </a:t>
              </a:r>
            </a:p>
          </p:txBody>
        </p:sp>
      </p:grpSp>
      <p:cxnSp>
        <p:nvCxnSpPr>
          <p:cNvPr id="47" name="Straight Connector 46">
            <a:extLst>
              <a:ext uri="{FF2B5EF4-FFF2-40B4-BE49-F238E27FC236}">
                <a16:creationId xmlns="" xmlns:a16="http://schemas.microsoft.com/office/drawing/2014/main" id="{544A0651-BDB7-4C6C-BAB7-EDB6756E5510}"/>
              </a:ext>
            </a:extLst>
          </p:cNvPr>
          <p:cNvCxnSpPr>
            <a:cxnSpLocks/>
          </p:cNvCxnSpPr>
          <p:nvPr/>
        </p:nvCxnSpPr>
        <p:spPr>
          <a:xfrm>
            <a:off x="1567444" y="3222314"/>
            <a:ext cx="60063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6507D104-F21F-454C-9EB8-6B0B530373AF}"/>
              </a:ext>
            </a:extLst>
          </p:cNvPr>
          <p:cNvCxnSpPr>
            <a:cxnSpLocks/>
          </p:cNvCxnSpPr>
          <p:nvPr/>
        </p:nvCxnSpPr>
        <p:spPr>
          <a:xfrm>
            <a:off x="1567444" y="4578777"/>
            <a:ext cx="60063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955B061B-9938-44DE-A7F6-1461E2B70A80}"/>
              </a:ext>
            </a:extLst>
          </p:cNvPr>
          <p:cNvCxnSpPr>
            <a:cxnSpLocks/>
            <a:stCxn id="21" idx="3"/>
            <a:endCxn id="22" idx="1"/>
          </p:cNvCxnSpPr>
          <p:nvPr/>
        </p:nvCxnSpPr>
        <p:spPr>
          <a:xfrm flipH="1">
            <a:off x="3555213" y="2131582"/>
            <a:ext cx="1" cy="236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 xmlns:a16="http://schemas.microsoft.com/office/drawing/2014/main" id="{2C154CB6-BA4D-4279-B547-86302B937D97}"/>
              </a:ext>
            </a:extLst>
          </p:cNvPr>
          <p:cNvCxnSpPr>
            <a:cxnSpLocks/>
            <a:stCxn id="23" idx="3"/>
            <a:endCxn id="24" idx="1"/>
          </p:cNvCxnSpPr>
          <p:nvPr/>
        </p:nvCxnSpPr>
        <p:spPr>
          <a:xfrm>
            <a:off x="3065563" y="2603761"/>
            <a:ext cx="0" cy="236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 xmlns:a16="http://schemas.microsoft.com/office/drawing/2014/main" id="{4E87BC87-A548-41CC-9727-49A3C667CE76}"/>
              </a:ext>
            </a:extLst>
          </p:cNvPr>
          <p:cNvCxnSpPr>
            <a:cxnSpLocks/>
            <a:stCxn id="22" idx="3"/>
            <a:endCxn id="25" idx="0"/>
          </p:cNvCxnSpPr>
          <p:nvPr/>
        </p:nvCxnSpPr>
        <p:spPr>
          <a:xfrm flipH="1">
            <a:off x="5054310" y="2367672"/>
            <a:ext cx="2499" cy="6397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820A1561-68C0-48AA-9988-994330F148C0}"/>
              </a:ext>
            </a:extLst>
          </p:cNvPr>
          <p:cNvCxnSpPr>
            <a:cxnSpLocks/>
            <a:stCxn id="35" idx="3"/>
          </p:cNvCxnSpPr>
          <p:nvPr/>
        </p:nvCxnSpPr>
        <p:spPr>
          <a:xfrm flipH="1">
            <a:off x="6588546" y="4251187"/>
            <a:ext cx="2503" cy="195371"/>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 xmlns:a16="http://schemas.microsoft.com/office/drawing/2014/main" id="{F885293D-C4E7-4430-AA95-16AFA88544DD}"/>
              </a:ext>
            </a:extLst>
          </p:cNvPr>
          <p:cNvSpPr txBox="1"/>
          <p:nvPr/>
        </p:nvSpPr>
        <p:spPr>
          <a:xfrm>
            <a:off x="6561749" y="3921756"/>
            <a:ext cx="381836" cy="207749"/>
          </a:xfrm>
          <a:prstGeom prst="rect">
            <a:avLst/>
          </a:prstGeom>
          <a:noFill/>
        </p:spPr>
        <p:txBody>
          <a:bodyPr wrap="none" rtlCol="0">
            <a:spAutoFit/>
          </a:bodyPr>
          <a:lstStyle/>
          <a:p>
            <a:r>
              <a:rPr lang="en-GB" sz="750" dirty="0"/>
              <a:t>Float</a:t>
            </a:r>
          </a:p>
        </p:txBody>
      </p:sp>
      <p:sp>
        <p:nvSpPr>
          <p:cNvPr id="57" name="TextBox 56">
            <a:extLst>
              <a:ext uri="{FF2B5EF4-FFF2-40B4-BE49-F238E27FC236}">
                <a16:creationId xmlns="" xmlns:a16="http://schemas.microsoft.com/office/drawing/2014/main" id="{A2023550-DA03-44B8-8746-B9F330C74199}"/>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5. Longest Path Analysis</a:t>
            </a:r>
          </a:p>
        </p:txBody>
      </p:sp>
      <p:grpSp>
        <p:nvGrpSpPr>
          <p:cNvPr id="5" name="Group 4">
            <a:extLst>
              <a:ext uri="{FF2B5EF4-FFF2-40B4-BE49-F238E27FC236}">
                <a16:creationId xmlns="" xmlns:a16="http://schemas.microsoft.com/office/drawing/2014/main" id="{154584BA-B570-4985-A658-FCEB111AE19C}"/>
              </a:ext>
            </a:extLst>
          </p:cNvPr>
          <p:cNvGrpSpPr/>
          <p:nvPr/>
        </p:nvGrpSpPr>
        <p:grpSpPr>
          <a:xfrm>
            <a:off x="1563967" y="1667250"/>
            <a:ext cx="6006383" cy="4005673"/>
            <a:chOff x="2090999" y="269999"/>
            <a:chExt cx="8226001" cy="6318001"/>
          </a:xfrm>
        </p:grpSpPr>
        <p:cxnSp>
          <p:nvCxnSpPr>
            <p:cNvPr id="6" name="Time axis - Grid - Secondary">
              <a:extLst>
                <a:ext uri="{FF2B5EF4-FFF2-40B4-BE49-F238E27FC236}">
                  <a16:creationId xmlns="" xmlns:a16="http://schemas.microsoft.com/office/drawing/2014/main" id="{334439F6-8A4A-4679-BDDB-750B6C11A49C}"/>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Primary">
              <a:extLst>
                <a:ext uri="{FF2B5EF4-FFF2-40B4-BE49-F238E27FC236}">
                  <a16:creationId xmlns="" xmlns:a16="http://schemas.microsoft.com/office/drawing/2014/main" id="{ED659D48-357A-457F-92B0-B43ED0FD8C04}"/>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618DAC6C-E2D1-4C35-8DDC-C01DA196B7A5}"/>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93E435EF-7CF8-417F-B06A-02E7351FED37}"/>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B0EAAC6B-BA85-491A-8AFC-406B9F50CF7B}"/>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Time axis - Grid - Secondary">
              <a:extLst>
                <a:ext uri="{FF2B5EF4-FFF2-40B4-BE49-F238E27FC236}">
                  <a16:creationId xmlns="" xmlns:a16="http://schemas.microsoft.com/office/drawing/2014/main" id="{138923A6-170B-48ED-9F7C-D2530C600E7D}"/>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2" name="Time axis - Grid - Secondary">
              <a:extLst>
                <a:ext uri="{FF2B5EF4-FFF2-40B4-BE49-F238E27FC236}">
                  <a16:creationId xmlns="" xmlns:a16="http://schemas.microsoft.com/office/drawing/2014/main" id="{F80378F2-3815-4ED7-8485-B7B8F7BB98F6}"/>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ime axis - Label - Secondary">
              <a:extLst>
                <a:ext uri="{FF2B5EF4-FFF2-40B4-BE49-F238E27FC236}">
                  <a16:creationId xmlns="" xmlns:a16="http://schemas.microsoft.com/office/drawing/2014/main" id="{602821C4-8F76-4B29-9DFD-A80F6BE44E1A}"/>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4" name="Time axis - Label - Secondary">
              <a:extLst>
                <a:ext uri="{FF2B5EF4-FFF2-40B4-BE49-F238E27FC236}">
                  <a16:creationId xmlns="" xmlns:a16="http://schemas.microsoft.com/office/drawing/2014/main" id="{0C4F3811-9D45-498D-9C70-006F42FE281C}"/>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5" name="Time axis - Label - Secondary">
              <a:extLst>
                <a:ext uri="{FF2B5EF4-FFF2-40B4-BE49-F238E27FC236}">
                  <a16:creationId xmlns="" xmlns:a16="http://schemas.microsoft.com/office/drawing/2014/main" id="{ADB05ED8-4801-458E-B116-0E9390911328}"/>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6" name="Time axis - Label - Secondary">
              <a:extLst>
                <a:ext uri="{FF2B5EF4-FFF2-40B4-BE49-F238E27FC236}">
                  <a16:creationId xmlns="" xmlns:a16="http://schemas.microsoft.com/office/drawing/2014/main" id="{9FFFA647-E352-437C-9761-58181B6E560D}"/>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7" name="Time axis - Label - Secondary">
              <a:extLst>
                <a:ext uri="{FF2B5EF4-FFF2-40B4-BE49-F238E27FC236}">
                  <a16:creationId xmlns="" xmlns:a16="http://schemas.microsoft.com/office/drawing/2014/main" id="{4A4E5A2F-E159-4B9A-B156-77EE8491405F}"/>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8" name="Time axis - Label - Primary">
              <a:extLst>
                <a:ext uri="{FF2B5EF4-FFF2-40B4-BE49-F238E27FC236}">
                  <a16:creationId xmlns="" xmlns:a16="http://schemas.microsoft.com/office/drawing/2014/main" id="{B1DD2DC4-C19E-4192-8253-21EA67DBBA31}"/>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9" name="Time axis - Label - Secondary">
              <a:extLst>
                <a:ext uri="{FF2B5EF4-FFF2-40B4-BE49-F238E27FC236}">
                  <a16:creationId xmlns="" xmlns:a16="http://schemas.microsoft.com/office/drawing/2014/main" id="{B711733B-F346-4DA5-B143-92D39B9B27D2}"/>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20" name="Overall Frame">
              <a:extLst>
                <a:ext uri="{FF2B5EF4-FFF2-40B4-BE49-F238E27FC236}">
                  <a16:creationId xmlns="" xmlns:a16="http://schemas.microsoft.com/office/drawing/2014/main" id="{1F657203-2BC0-419D-BD24-183F1D9E86FD}"/>
                </a:ext>
              </a:extLst>
            </p:cNvPr>
            <p:cNvSpPr/>
            <p:nvPr/>
          </p:nvSpPr>
          <p:spPr>
            <a:xfrm>
              <a:off x="2090999" y="629999"/>
              <a:ext cx="8226001"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21" name="As-Planned">
              <a:extLst>
                <a:ext uri="{FF2B5EF4-FFF2-40B4-BE49-F238E27FC236}">
                  <a16:creationId xmlns="" xmlns:a16="http://schemas.microsoft.com/office/drawing/2014/main" id="{733CB880-8E9E-4FD8-BDEF-2E43296CF46A}"/>
                </a:ext>
              </a:extLst>
            </p:cNvPr>
            <p:cNvSpPr/>
            <p:nvPr/>
          </p:nvSpPr>
          <p:spPr>
            <a:xfrm>
              <a:off x="3476901" y="930374"/>
              <a:ext cx="1341196"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2" name="As-Planned">
              <a:extLst>
                <a:ext uri="{FF2B5EF4-FFF2-40B4-BE49-F238E27FC236}">
                  <a16:creationId xmlns="" xmlns:a16="http://schemas.microsoft.com/office/drawing/2014/main" id="{B519BF61-E738-4B9B-B44B-50A468575231}"/>
                </a:ext>
              </a:extLst>
            </p:cNvPr>
            <p:cNvSpPr/>
            <p:nvPr/>
          </p:nvSpPr>
          <p:spPr>
            <a:xfrm>
              <a:off x="4818097" y="1302749"/>
              <a:ext cx="2056500"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3" name="As-Planned">
              <a:extLst>
                <a:ext uri="{FF2B5EF4-FFF2-40B4-BE49-F238E27FC236}">
                  <a16:creationId xmlns="" xmlns:a16="http://schemas.microsoft.com/office/drawing/2014/main" id="{FC37233E-A860-45F9-9916-1A10EADA5A6C}"/>
                </a:ext>
              </a:extLst>
            </p:cNvPr>
            <p:cNvSpPr/>
            <p:nvPr/>
          </p:nvSpPr>
          <p:spPr>
            <a:xfrm>
              <a:off x="3476901" y="1675124"/>
              <a:ext cx="6705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4" name="As-Planned">
              <a:extLst>
                <a:ext uri="{FF2B5EF4-FFF2-40B4-BE49-F238E27FC236}">
                  <a16:creationId xmlns="" xmlns:a16="http://schemas.microsoft.com/office/drawing/2014/main" id="{FFABCB73-6CE5-4BE0-B798-7B8941E16AC0}"/>
                </a:ext>
              </a:extLst>
            </p:cNvPr>
            <p:cNvSpPr/>
            <p:nvPr/>
          </p:nvSpPr>
          <p:spPr>
            <a:xfrm>
              <a:off x="4147499" y="2047499"/>
              <a:ext cx="27270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5" name="Milestone">
              <a:extLst>
                <a:ext uri="{FF2B5EF4-FFF2-40B4-BE49-F238E27FC236}">
                  <a16:creationId xmlns="" xmlns:a16="http://schemas.microsoft.com/office/drawing/2014/main" id="{061BB603-8A04-45D9-B550-90F49D551CFB}"/>
                </a:ext>
              </a:extLst>
            </p:cNvPr>
            <p:cNvSpPr/>
            <p:nvPr/>
          </p:nvSpPr>
          <p:spPr>
            <a:xfrm>
              <a:off x="6763174" y="2383874"/>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sp>
          <p:nvSpPr>
            <p:cNvPr id="26" name="Custom1">
              <a:extLst>
                <a:ext uri="{FF2B5EF4-FFF2-40B4-BE49-F238E27FC236}">
                  <a16:creationId xmlns="" xmlns:a16="http://schemas.microsoft.com/office/drawing/2014/main" id="{80514E4C-6E66-4B9C-8141-507CE3A45AB3}"/>
                </a:ext>
              </a:extLst>
            </p:cNvPr>
            <p:cNvSpPr/>
            <p:nvPr/>
          </p:nvSpPr>
          <p:spPr>
            <a:xfrm>
              <a:off x="3476901" y="3164624"/>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7" name="As-Built">
              <a:extLst>
                <a:ext uri="{FF2B5EF4-FFF2-40B4-BE49-F238E27FC236}">
                  <a16:creationId xmlns="" xmlns:a16="http://schemas.microsoft.com/office/drawing/2014/main" id="{58FF51C7-A7F9-475C-9B33-C3E205992623}"/>
                </a:ext>
              </a:extLst>
            </p:cNvPr>
            <p:cNvSpPr/>
            <p:nvPr/>
          </p:nvSpPr>
          <p:spPr>
            <a:xfrm>
              <a:off x="4505151" y="3168516"/>
              <a:ext cx="983544"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7265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8" name="As-Built">
              <a:extLst>
                <a:ext uri="{FF2B5EF4-FFF2-40B4-BE49-F238E27FC236}">
                  <a16:creationId xmlns="" xmlns:a16="http://schemas.microsoft.com/office/drawing/2014/main" id="{4D1B1FCE-C590-4A1E-A253-12A806A78282}"/>
                </a:ext>
              </a:extLst>
            </p:cNvPr>
            <p:cNvSpPr/>
            <p:nvPr/>
          </p:nvSpPr>
          <p:spPr>
            <a:xfrm>
              <a:off x="4952217" y="3540893"/>
              <a:ext cx="156472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30854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9" name="Custom1">
              <a:extLst>
                <a:ext uri="{FF2B5EF4-FFF2-40B4-BE49-F238E27FC236}">
                  <a16:creationId xmlns="" xmlns:a16="http://schemas.microsoft.com/office/drawing/2014/main" id="{B54146E7-8700-4AAC-8068-3249BD1269EC}"/>
                </a:ext>
              </a:extLst>
            </p:cNvPr>
            <p:cNvSpPr/>
            <p:nvPr/>
          </p:nvSpPr>
          <p:spPr>
            <a:xfrm>
              <a:off x="6516946" y="3540612"/>
              <a:ext cx="1072957"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3971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30" name="As-Built">
              <a:extLst>
                <a:ext uri="{FF2B5EF4-FFF2-40B4-BE49-F238E27FC236}">
                  <a16:creationId xmlns="" xmlns:a16="http://schemas.microsoft.com/office/drawing/2014/main" id="{1A3EE1F9-871F-4E32-8AB7-D69327A306F2}"/>
                </a:ext>
              </a:extLst>
            </p:cNvPr>
            <p:cNvSpPr/>
            <p:nvPr/>
          </p:nvSpPr>
          <p:spPr>
            <a:xfrm>
              <a:off x="7589903" y="3540612"/>
              <a:ext cx="44706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47029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1" name="As-Built">
              <a:extLst>
                <a:ext uri="{FF2B5EF4-FFF2-40B4-BE49-F238E27FC236}">
                  <a16:creationId xmlns="" xmlns:a16="http://schemas.microsoft.com/office/drawing/2014/main" id="{E266B4F2-C5DB-4F78-A144-2FABF5564EE3}"/>
                </a:ext>
              </a:extLst>
            </p:cNvPr>
            <p:cNvSpPr/>
            <p:nvPr/>
          </p:nvSpPr>
          <p:spPr>
            <a:xfrm>
              <a:off x="3476901" y="3921049"/>
              <a:ext cx="6705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2" name="Critical Path">
              <a:extLst>
                <a:ext uri="{FF2B5EF4-FFF2-40B4-BE49-F238E27FC236}">
                  <a16:creationId xmlns="" xmlns:a16="http://schemas.microsoft.com/office/drawing/2014/main" id="{E4D67464-DE1E-46D2-8CE7-67BB36F5B340}"/>
                </a:ext>
              </a:extLst>
            </p:cNvPr>
            <p:cNvSpPr/>
            <p:nvPr/>
          </p:nvSpPr>
          <p:spPr>
            <a:xfrm>
              <a:off x="3481664" y="3925813"/>
              <a:ext cx="702576"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3" name="Custom1">
              <a:extLst>
                <a:ext uri="{FF2B5EF4-FFF2-40B4-BE49-F238E27FC236}">
                  <a16:creationId xmlns="" xmlns:a16="http://schemas.microsoft.com/office/drawing/2014/main" id="{1F355CBB-5B7C-4813-8FC2-B0A2E44EDF71}"/>
                </a:ext>
              </a:extLst>
            </p:cNvPr>
            <p:cNvSpPr/>
            <p:nvPr/>
          </p:nvSpPr>
          <p:spPr>
            <a:xfrm>
              <a:off x="4147500" y="3924941"/>
              <a:ext cx="2056501"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4" name="Critical Path">
              <a:extLst>
                <a:ext uri="{FF2B5EF4-FFF2-40B4-BE49-F238E27FC236}">
                  <a16:creationId xmlns="" xmlns:a16="http://schemas.microsoft.com/office/drawing/2014/main" id="{910014C8-044A-418C-AD90-75C37B867007}"/>
                </a:ext>
              </a:extLst>
            </p:cNvPr>
            <p:cNvSpPr/>
            <p:nvPr/>
          </p:nvSpPr>
          <p:spPr>
            <a:xfrm>
              <a:off x="4152262" y="3929703"/>
              <a:ext cx="2046975"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5" name="As-Built">
              <a:extLst>
                <a:ext uri="{FF2B5EF4-FFF2-40B4-BE49-F238E27FC236}">
                  <a16:creationId xmlns="" xmlns:a16="http://schemas.microsoft.com/office/drawing/2014/main" id="{649008C3-C2F9-47AA-B743-A6FCD33E3897}"/>
                </a:ext>
              </a:extLst>
            </p:cNvPr>
            <p:cNvSpPr/>
            <p:nvPr/>
          </p:nvSpPr>
          <p:spPr>
            <a:xfrm>
              <a:off x="6203999" y="4273548"/>
              <a:ext cx="277180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1385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36" name="Critical Path">
              <a:extLst>
                <a:ext uri="{FF2B5EF4-FFF2-40B4-BE49-F238E27FC236}">
                  <a16:creationId xmlns="" xmlns:a16="http://schemas.microsoft.com/office/drawing/2014/main" id="{45CEAED1-197D-4AFD-9100-0C05A951EB88}"/>
                </a:ext>
              </a:extLst>
            </p:cNvPr>
            <p:cNvSpPr/>
            <p:nvPr/>
          </p:nvSpPr>
          <p:spPr>
            <a:xfrm>
              <a:off x="6208761" y="4278309"/>
              <a:ext cx="2773325"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7" name="Milestone">
              <a:extLst>
                <a:ext uri="{FF2B5EF4-FFF2-40B4-BE49-F238E27FC236}">
                  <a16:creationId xmlns="" xmlns:a16="http://schemas.microsoft.com/office/drawing/2014/main" id="{587EFCD1-7EE3-4B46-B76B-756DF3E1ADB3}"/>
                </a:ext>
              </a:extLst>
            </p:cNvPr>
            <p:cNvSpPr/>
            <p:nvPr/>
          </p:nvSpPr>
          <p:spPr>
            <a:xfrm>
              <a:off x="8864382" y="4609921"/>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grpSp>
      <p:grpSp>
        <p:nvGrpSpPr>
          <p:cNvPr id="38" name="Group 37">
            <a:extLst>
              <a:ext uri="{FF2B5EF4-FFF2-40B4-BE49-F238E27FC236}">
                <a16:creationId xmlns="" xmlns:a16="http://schemas.microsoft.com/office/drawing/2014/main" id="{ECF091D6-BC32-46D8-B82B-9095A4724EAE}"/>
              </a:ext>
            </a:extLst>
          </p:cNvPr>
          <p:cNvGrpSpPr/>
          <p:nvPr/>
        </p:nvGrpSpPr>
        <p:grpSpPr>
          <a:xfrm>
            <a:off x="2480484" y="3223470"/>
            <a:ext cx="669996" cy="1394422"/>
            <a:chOff x="3307312" y="1386444"/>
            <a:chExt cx="893328" cy="1856893"/>
          </a:xfrm>
        </p:grpSpPr>
        <p:sp>
          <p:nvSpPr>
            <p:cNvPr id="39" name="Rectangle 38">
              <a:extLst>
                <a:ext uri="{FF2B5EF4-FFF2-40B4-BE49-F238E27FC236}">
                  <a16:creationId xmlns="" xmlns:a16="http://schemas.microsoft.com/office/drawing/2014/main" id="{0199F4E9-7CAE-4DC4-8A9F-52D373512B6A}"/>
                </a:ext>
              </a:extLst>
            </p:cNvPr>
            <p:cNvSpPr/>
            <p:nvPr/>
          </p:nvSpPr>
          <p:spPr>
            <a:xfrm>
              <a:off x="3438578" y="1386444"/>
              <a:ext cx="647358" cy="1807165"/>
            </a:xfrm>
            <a:prstGeom prst="rect">
              <a:avLst/>
            </a:prstGeom>
            <a:solidFill>
              <a:schemeClr val="tx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0" name="Rectangle 39">
              <a:extLst>
                <a:ext uri="{FF2B5EF4-FFF2-40B4-BE49-F238E27FC236}">
                  <a16:creationId xmlns="" xmlns:a16="http://schemas.microsoft.com/office/drawing/2014/main" id="{26574E9A-CC51-4578-8654-16A8BE8EB84C}"/>
                </a:ext>
              </a:extLst>
            </p:cNvPr>
            <p:cNvSpPr/>
            <p:nvPr/>
          </p:nvSpPr>
          <p:spPr>
            <a:xfrm>
              <a:off x="3307312" y="2935948"/>
              <a:ext cx="893328" cy="307389"/>
            </a:xfrm>
            <a:prstGeom prst="rect">
              <a:avLst/>
            </a:prstGeom>
            <a:ln>
              <a:noFill/>
            </a:ln>
          </p:spPr>
          <p:txBody>
            <a:bodyPr wrap="square">
              <a:spAutoFit/>
            </a:bodyPr>
            <a:lstStyle/>
            <a:p>
              <a:pPr algn="ctr"/>
              <a:r>
                <a:rPr lang="en-GB" sz="900" i="1" dirty="0"/>
                <a:t>Window 1 </a:t>
              </a:r>
            </a:p>
          </p:txBody>
        </p:sp>
      </p:grpSp>
      <p:graphicFrame>
        <p:nvGraphicFramePr>
          <p:cNvPr id="58" name="Table 57">
            <a:extLst>
              <a:ext uri="{FF2B5EF4-FFF2-40B4-BE49-F238E27FC236}">
                <a16:creationId xmlns="" xmlns:a16="http://schemas.microsoft.com/office/drawing/2014/main" id="{01EFD047-028D-4AC3-9A00-74FD36A990B9}"/>
              </a:ext>
            </a:extLst>
          </p:cNvPr>
          <p:cNvGraphicFramePr>
            <a:graphicFrameLocks noGrp="1"/>
          </p:cNvGraphicFramePr>
          <p:nvPr>
            <p:extLst/>
          </p:nvPr>
        </p:nvGraphicFramePr>
        <p:xfrm>
          <a:off x="2936234" y="4730951"/>
          <a:ext cx="3390900" cy="822484"/>
        </p:xfrm>
        <a:graphic>
          <a:graphicData uri="http://schemas.openxmlformats.org/drawingml/2006/table">
            <a:tbl>
              <a:tblPr firstRow="1" bandRow="1"/>
              <a:tblGrid>
                <a:gridCol w="1763268">
                  <a:extLst>
                    <a:ext uri="{9D8B030D-6E8A-4147-A177-3AD203B41FA5}">
                      <a16:colId xmlns="" xmlns:a16="http://schemas.microsoft.com/office/drawing/2014/main" val="2191287905"/>
                    </a:ext>
                  </a:extLst>
                </a:gridCol>
                <a:gridCol w="542544">
                  <a:extLst>
                    <a:ext uri="{9D8B030D-6E8A-4147-A177-3AD203B41FA5}">
                      <a16:colId xmlns="" xmlns:a16="http://schemas.microsoft.com/office/drawing/2014/main" val="606120747"/>
                    </a:ext>
                  </a:extLst>
                </a:gridCol>
                <a:gridCol w="542544">
                  <a:extLst>
                    <a:ext uri="{9D8B030D-6E8A-4147-A177-3AD203B41FA5}">
                      <a16:colId xmlns="" xmlns:a16="http://schemas.microsoft.com/office/drawing/2014/main" val="1705547687"/>
                    </a:ext>
                  </a:extLst>
                </a:gridCol>
                <a:gridCol w="542544">
                  <a:extLst>
                    <a:ext uri="{9D8B030D-6E8A-4147-A177-3AD203B41FA5}">
                      <a16:colId xmlns="" xmlns:a16="http://schemas.microsoft.com/office/drawing/2014/main" val="4261463627"/>
                    </a:ext>
                  </a:extLst>
                </a:gridCol>
              </a:tblGrid>
              <a:tr h="242888">
                <a:tc>
                  <a:txBody>
                    <a:bodyPr/>
                    <a:lstStyle/>
                    <a:p>
                      <a:pPr algn="ctr" rtl="0" fontAlgn="ctr"/>
                      <a:r>
                        <a:rPr lang="en-GB" sz="800" b="1" i="0" u="none" strike="noStrike" dirty="0">
                          <a:solidFill>
                            <a:srgbClr val="FFFFFF"/>
                          </a:solidFill>
                          <a:effectLst/>
                          <a:latin typeface="Calibri" panose="020F0502020204030204" pitchFamily="34" charset="0"/>
                        </a:rPr>
                        <a:t>WINDOW MILESTONE DATES</a:t>
                      </a:r>
                    </a:p>
                  </a:txBody>
                  <a:tcPr marL="7144" marR="7144" marT="714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PLAN DATE</a:t>
                      </a:r>
                    </a:p>
                  </a:txBody>
                  <a:tcPr marL="7144" marR="7144" marT="71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ACTUAL DATE</a:t>
                      </a:r>
                    </a:p>
                  </a:txBody>
                  <a:tcPr marL="7144" marR="7144" marT="714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DELAY</a:t>
                      </a:r>
                    </a:p>
                  </a:txBody>
                  <a:tcPr marL="7144" marR="7144" marT="714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3776182897"/>
                  </a:ext>
                </a:extLst>
              </a:tr>
              <a:tr h="142875">
                <a:tc>
                  <a:txBody>
                    <a:bodyPr/>
                    <a:lstStyle/>
                    <a:p>
                      <a:pPr algn="l" rtl="0" fontAlgn="ctr"/>
                      <a:r>
                        <a:rPr lang="en-GB" sz="800" b="0" i="0" u="none" strike="noStrike" dirty="0">
                          <a:solidFill>
                            <a:srgbClr val="000000"/>
                          </a:solidFill>
                          <a:effectLst/>
                          <a:latin typeface="Calibri" panose="020F0502020204030204" pitchFamily="34" charset="0"/>
                        </a:rPr>
                        <a:t>Start Works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01-Jun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01-Jun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148020297"/>
                  </a:ext>
                </a:extLst>
              </a:tr>
              <a:tr h="142875">
                <a:tc>
                  <a:txBody>
                    <a:bodyPr/>
                    <a:lstStyle/>
                    <a:p>
                      <a:pPr algn="l" rtl="0" fontAlgn="ctr"/>
                      <a:r>
                        <a:rPr lang="en-GB" sz="800" b="0" i="0" u="none" strike="noStrike" dirty="0">
                          <a:solidFill>
                            <a:srgbClr val="000000"/>
                          </a:solidFill>
                          <a:effectLst/>
                          <a:latin typeface="Calibri" panose="020F0502020204030204" pitchFamily="34" charset="0"/>
                        </a:rPr>
                        <a:t>Finish B2 Substructure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15-Jun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15-Jun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87048949"/>
                  </a:ext>
                </a:extLst>
              </a:tr>
              <a:tr h="142875">
                <a:tc>
                  <a:txBody>
                    <a:bodyPr/>
                    <a:lstStyle/>
                    <a:p>
                      <a:pPr algn="l" rtl="0" fontAlgn="ctr"/>
                      <a:r>
                        <a:rPr lang="en-GB" sz="800" b="0" i="0" u="none" strike="noStrike" dirty="0">
                          <a:solidFill>
                            <a:srgbClr val="000000"/>
                          </a:solidFill>
                          <a:effectLst/>
                          <a:latin typeface="Calibri" panose="020F0502020204030204" pitchFamily="34" charset="0"/>
                        </a:rPr>
                        <a:t>Finish B2 Substructure Remedial works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15-Jun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01-Aug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81566718"/>
                  </a:ext>
                </a:extLst>
              </a:tr>
              <a:tr h="142875">
                <a:tc>
                  <a:txBody>
                    <a:bodyPr/>
                    <a:lstStyle/>
                    <a:p>
                      <a:pPr algn="l" rtl="0" fontAlgn="ctr"/>
                      <a:r>
                        <a:rPr lang="en-GB" sz="800" b="0" i="0" u="none" strike="noStrike" dirty="0">
                          <a:solidFill>
                            <a:srgbClr val="000000"/>
                          </a:solidFill>
                          <a:effectLst/>
                          <a:latin typeface="Calibri" panose="020F0502020204030204" pitchFamily="34" charset="0"/>
                        </a:rPr>
                        <a:t>Project Completion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15-Aug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01-Oct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106112090"/>
                  </a:ext>
                </a:extLst>
              </a:tr>
            </a:tbl>
          </a:graphicData>
        </a:graphic>
      </p:graphicFrame>
      <p:sp>
        <p:nvSpPr>
          <p:cNvPr id="60" name="Flowchart: Connector 59">
            <a:extLst>
              <a:ext uri="{FF2B5EF4-FFF2-40B4-BE49-F238E27FC236}">
                <a16:creationId xmlns="" xmlns:a16="http://schemas.microsoft.com/office/drawing/2014/main" id="{9374533A-D65D-4D78-AFD6-9CAB7FA86479}"/>
              </a:ext>
            </a:extLst>
          </p:cNvPr>
          <p:cNvSpPr/>
          <p:nvPr/>
        </p:nvSpPr>
        <p:spPr bwMode="auto">
          <a:xfrm>
            <a:off x="4545803" y="5137538"/>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B</a:t>
            </a:r>
            <a:endParaRPr lang="el-GR" sz="750" dirty="0">
              <a:latin typeface="+mj-lt"/>
            </a:endParaRPr>
          </a:p>
        </p:txBody>
      </p:sp>
      <p:sp>
        <p:nvSpPr>
          <p:cNvPr id="61" name="Flowchart: Connector 60">
            <a:extLst>
              <a:ext uri="{FF2B5EF4-FFF2-40B4-BE49-F238E27FC236}">
                <a16:creationId xmlns="" xmlns:a16="http://schemas.microsoft.com/office/drawing/2014/main" id="{FFA7EBA7-528A-4205-9C37-9A8A2003237C}"/>
              </a:ext>
            </a:extLst>
          </p:cNvPr>
          <p:cNvSpPr/>
          <p:nvPr/>
        </p:nvSpPr>
        <p:spPr bwMode="auto">
          <a:xfrm>
            <a:off x="4545803" y="4989245"/>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A</a:t>
            </a:r>
            <a:endParaRPr lang="el-GR" sz="750" dirty="0">
              <a:latin typeface="+mj-lt"/>
            </a:endParaRPr>
          </a:p>
        </p:txBody>
      </p:sp>
      <p:sp>
        <p:nvSpPr>
          <p:cNvPr id="62" name="Flowchart: Connector 61">
            <a:extLst>
              <a:ext uri="{FF2B5EF4-FFF2-40B4-BE49-F238E27FC236}">
                <a16:creationId xmlns="" xmlns:a16="http://schemas.microsoft.com/office/drawing/2014/main" id="{99508459-9153-498D-A663-211C554BF674}"/>
              </a:ext>
            </a:extLst>
          </p:cNvPr>
          <p:cNvSpPr/>
          <p:nvPr/>
        </p:nvSpPr>
        <p:spPr bwMode="auto">
          <a:xfrm>
            <a:off x="4545803" y="5277259"/>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C</a:t>
            </a:r>
            <a:endParaRPr lang="el-GR" sz="750" dirty="0">
              <a:latin typeface="+mj-lt"/>
            </a:endParaRPr>
          </a:p>
        </p:txBody>
      </p:sp>
      <p:sp>
        <p:nvSpPr>
          <p:cNvPr id="63" name="Flowchart: Connector 62">
            <a:extLst>
              <a:ext uri="{FF2B5EF4-FFF2-40B4-BE49-F238E27FC236}">
                <a16:creationId xmlns="" xmlns:a16="http://schemas.microsoft.com/office/drawing/2014/main" id="{5F7B551E-DC00-4D09-8738-2BEE9651BA7E}"/>
              </a:ext>
            </a:extLst>
          </p:cNvPr>
          <p:cNvSpPr/>
          <p:nvPr/>
        </p:nvSpPr>
        <p:spPr bwMode="auto">
          <a:xfrm>
            <a:off x="4545803" y="5419862"/>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D</a:t>
            </a:r>
            <a:endParaRPr lang="el-GR" sz="750" dirty="0">
              <a:latin typeface="+mj-lt"/>
            </a:endParaRPr>
          </a:p>
        </p:txBody>
      </p:sp>
      <p:sp>
        <p:nvSpPr>
          <p:cNvPr id="64" name="Flowchart: Connector 63">
            <a:extLst>
              <a:ext uri="{FF2B5EF4-FFF2-40B4-BE49-F238E27FC236}">
                <a16:creationId xmlns="" xmlns:a16="http://schemas.microsoft.com/office/drawing/2014/main" id="{83E5711B-9C14-42D4-96F5-AE7C02FBB819}"/>
              </a:ext>
            </a:extLst>
          </p:cNvPr>
          <p:cNvSpPr/>
          <p:nvPr/>
        </p:nvSpPr>
        <p:spPr bwMode="auto">
          <a:xfrm>
            <a:off x="3008085" y="2430248"/>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B</a:t>
            </a:r>
            <a:endParaRPr lang="el-GR" sz="750" dirty="0">
              <a:latin typeface="+mj-lt"/>
            </a:endParaRPr>
          </a:p>
        </p:txBody>
      </p:sp>
      <p:sp>
        <p:nvSpPr>
          <p:cNvPr id="65" name="Flowchart: Connector 64">
            <a:extLst>
              <a:ext uri="{FF2B5EF4-FFF2-40B4-BE49-F238E27FC236}">
                <a16:creationId xmlns="" xmlns:a16="http://schemas.microsoft.com/office/drawing/2014/main" id="{4593277D-F2E7-4BC5-BB49-20B4D2018001}"/>
              </a:ext>
            </a:extLst>
          </p:cNvPr>
          <p:cNvSpPr/>
          <p:nvPr/>
        </p:nvSpPr>
        <p:spPr bwMode="auto">
          <a:xfrm>
            <a:off x="3008085" y="3846636"/>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B</a:t>
            </a:r>
            <a:endParaRPr lang="el-GR" sz="750" dirty="0">
              <a:latin typeface="+mj-lt"/>
            </a:endParaRPr>
          </a:p>
        </p:txBody>
      </p:sp>
      <p:sp>
        <p:nvSpPr>
          <p:cNvPr id="66" name="TextBox 65">
            <a:extLst>
              <a:ext uri="{FF2B5EF4-FFF2-40B4-BE49-F238E27FC236}">
                <a16:creationId xmlns="" xmlns:a16="http://schemas.microsoft.com/office/drawing/2014/main" id="{3C7A5A57-932B-4746-8B59-C7A4E511004B}"/>
              </a:ext>
            </a:extLst>
          </p:cNvPr>
          <p:cNvSpPr txBox="1"/>
          <p:nvPr/>
        </p:nvSpPr>
        <p:spPr>
          <a:xfrm>
            <a:off x="38922" y="3642088"/>
            <a:ext cx="1485000" cy="207749"/>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4 – Measure Delay</a:t>
            </a:r>
          </a:p>
        </p:txBody>
      </p:sp>
      <p:grpSp>
        <p:nvGrpSpPr>
          <p:cNvPr id="41" name="Group 40">
            <a:extLst>
              <a:ext uri="{FF2B5EF4-FFF2-40B4-BE49-F238E27FC236}">
                <a16:creationId xmlns="" xmlns:a16="http://schemas.microsoft.com/office/drawing/2014/main" id="{26D3D430-BAB5-4FC4-B187-7B6BC3B39C38}"/>
              </a:ext>
            </a:extLst>
          </p:cNvPr>
          <p:cNvGrpSpPr/>
          <p:nvPr/>
        </p:nvGrpSpPr>
        <p:grpSpPr>
          <a:xfrm>
            <a:off x="4568314" y="3225150"/>
            <a:ext cx="2021623" cy="1392450"/>
            <a:chOff x="5405876" y="-1684904"/>
            <a:chExt cx="2695497" cy="5039875"/>
          </a:xfrm>
        </p:grpSpPr>
        <p:sp>
          <p:nvSpPr>
            <p:cNvPr id="42" name="Rectangle 41">
              <a:extLst>
                <a:ext uri="{FF2B5EF4-FFF2-40B4-BE49-F238E27FC236}">
                  <a16:creationId xmlns="" xmlns:a16="http://schemas.microsoft.com/office/drawing/2014/main" id="{B30D7AE2-E4C8-4193-B1D5-114FD7F0B704}"/>
                </a:ext>
              </a:extLst>
            </p:cNvPr>
            <p:cNvSpPr/>
            <p:nvPr/>
          </p:nvSpPr>
          <p:spPr>
            <a:xfrm>
              <a:off x="5405876" y="-1684904"/>
              <a:ext cx="2695497" cy="4913173"/>
            </a:xfrm>
            <a:prstGeom prst="rect">
              <a:avLst/>
            </a:prstGeom>
            <a:solidFill>
              <a:schemeClr val="tx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3" name="Rectangle 42">
              <a:extLst>
                <a:ext uri="{FF2B5EF4-FFF2-40B4-BE49-F238E27FC236}">
                  <a16:creationId xmlns="" xmlns:a16="http://schemas.microsoft.com/office/drawing/2014/main" id="{98A18FD2-E5BE-4AA3-91D7-6E059FED3BC9}"/>
                </a:ext>
              </a:extLst>
            </p:cNvPr>
            <p:cNvSpPr/>
            <p:nvPr/>
          </p:nvSpPr>
          <p:spPr>
            <a:xfrm>
              <a:off x="5988767" y="2519491"/>
              <a:ext cx="893328" cy="835480"/>
            </a:xfrm>
            <a:prstGeom prst="rect">
              <a:avLst/>
            </a:prstGeom>
            <a:ln>
              <a:noFill/>
            </a:ln>
          </p:spPr>
          <p:txBody>
            <a:bodyPr wrap="square">
              <a:spAutoFit/>
            </a:bodyPr>
            <a:lstStyle/>
            <a:p>
              <a:pPr algn="ctr"/>
              <a:r>
                <a:rPr lang="en-GB" sz="900" i="1" dirty="0"/>
                <a:t>Window 3 </a:t>
              </a:r>
            </a:p>
          </p:txBody>
        </p:sp>
      </p:grpSp>
      <p:sp>
        <p:nvSpPr>
          <p:cNvPr id="67" name="Flowchart: Connector 66">
            <a:extLst>
              <a:ext uri="{FF2B5EF4-FFF2-40B4-BE49-F238E27FC236}">
                <a16:creationId xmlns="" xmlns:a16="http://schemas.microsoft.com/office/drawing/2014/main" id="{8C28ACBF-7DEB-45BB-9421-E92AD45C7FB6}"/>
              </a:ext>
            </a:extLst>
          </p:cNvPr>
          <p:cNvSpPr/>
          <p:nvPr/>
        </p:nvSpPr>
        <p:spPr bwMode="auto">
          <a:xfrm>
            <a:off x="2527186" y="1938375"/>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A</a:t>
            </a:r>
            <a:endParaRPr lang="el-GR" sz="750" dirty="0">
              <a:latin typeface="+mj-lt"/>
            </a:endParaRPr>
          </a:p>
        </p:txBody>
      </p:sp>
      <p:sp>
        <p:nvSpPr>
          <p:cNvPr id="68" name="Flowchart: Connector 67">
            <a:extLst>
              <a:ext uri="{FF2B5EF4-FFF2-40B4-BE49-F238E27FC236}">
                <a16:creationId xmlns="" xmlns:a16="http://schemas.microsoft.com/office/drawing/2014/main" id="{E46CA20D-54AD-4CC7-A8A8-86E323BE830C}"/>
              </a:ext>
            </a:extLst>
          </p:cNvPr>
          <p:cNvSpPr/>
          <p:nvPr/>
        </p:nvSpPr>
        <p:spPr bwMode="auto">
          <a:xfrm>
            <a:off x="2527186" y="3847282"/>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A</a:t>
            </a:r>
            <a:endParaRPr lang="el-GR" sz="750" dirty="0">
              <a:latin typeface="+mj-lt"/>
            </a:endParaRPr>
          </a:p>
        </p:txBody>
      </p:sp>
      <p:sp>
        <p:nvSpPr>
          <p:cNvPr id="69" name="Flowchart: Connector 68">
            <a:extLst>
              <a:ext uri="{FF2B5EF4-FFF2-40B4-BE49-F238E27FC236}">
                <a16:creationId xmlns="" xmlns:a16="http://schemas.microsoft.com/office/drawing/2014/main" id="{A9B26D93-838A-4026-91AE-B0BC02CCA6A0}"/>
              </a:ext>
            </a:extLst>
          </p:cNvPr>
          <p:cNvSpPr/>
          <p:nvPr/>
        </p:nvSpPr>
        <p:spPr bwMode="auto">
          <a:xfrm>
            <a:off x="3008085" y="2927288"/>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C</a:t>
            </a:r>
            <a:endParaRPr lang="el-GR" sz="750" dirty="0">
              <a:latin typeface="+mj-lt"/>
            </a:endParaRPr>
          </a:p>
        </p:txBody>
      </p:sp>
      <p:sp>
        <p:nvSpPr>
          <p:cNvPr id="70" name="Flowchart: Connector 69">
            <a:extLst>
              <a:ext uri="{FF2B5EF4-FFF2-40B4-BE49-F238E27FC236}">
                <a16:creationId xmlns="" xmlns:a16="http://schemas.microsoft.com/office/drawing/2014/main" id="{0EF46303-9B21-481E-8A3F-C523D3365678}"/>
              </a:ext>
            </a:extLst>
          </p:cNvPr>
          <p:cNvSpPr/>
          <p:nvPr/>
        </p:nvSpPr>
        <p:spPr bwMode="auto">
          <a:xfrm>
            <a:off x="4494129" y="3854172"/>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C</a:t>
            </a:r>
            <a:endParaRPr lang="el-GR" sz="750" dirty="0">
              <a:latin typeface="+mj-lt"/>
            </a:endParaRPr>
          </a:p>
        </p:txBody>
      </p:sp>
      <p:sp>
        <p:nvSpPr>
          <p:cNvPr id="71" name="Flowchart: Connector 70">
            <a:extLst>
              <a:ext uri="{FF2B5EF4-FFF2-40B4-BE49-F238E27FC236}">
                <a16:creationId xmlns="" xmlns:a16="http://schemas.microsoft.com/office/drawing/2014/main" id="{541351C5-D00E-4A6E-87E6-C546F0DDBF3A}"/>
              </a:ext>
            </a:extLst>
          </p:cNvPr>
          <p:cNvSpPr/>
          <p:nvPr/>
        </p:nvSpPr>
        <p:spPr bwMode="auto">
          <a:xfrm>
            <a:off x="6711425" y="4418802"/>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D</a:t>
            </a:r>
            <a:endParaRPr lang="el-GR" sz="750" dirty="0">
              <a:latin typeface="+mj-lt"/>
            </a:endParaRPr>
          </a:p>
        </p:txBody>
      </p:sp>
      <p:sp>
        <p:nvSpPr>
          <p:cNvPr id="72" name="Flowchart: Connector 71">
            <a:extLst>
              <a:ext uri="{FF2B5EF4-FFF2-40B4-BE49-F238E27FC236}">
                <a16:creationId xmlns="" xmlns:a16="http://schemas.microsoft.com/office/drawing/2014/main" id="{3E71E592-451A-4278-8ED7-E217222AB05C}"/>
              </a:ext>
            </a:extLst>
          </p:cNvPr>
          <p:cNvSpPr/>
          <p:nvPr/>
        </p:nvSpPr>
        <p:spPr bwMode="auto">
          <a:xfrm>
            <a:off x="4813451" y="3018746"/>
            <a:ext cx="108000" cy="108000"/>
          </a:xfrm>
          <a:prstGeom prst="flowChartConnector">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750" dirty="0">
                <a:latin typeface="+mj-lt"/>
              </a:rPr>
              <a:t>D</a:t>
            </a:r>
            <a:endParaRPr lang="el-GR" sz="750" dirty="0">
              <a:latin typeface="+mj-lt"/>
            </a:endParaRPr>
          </a:p>
        </p:txBody>
      </p:sp>
      <p:sp>
        <p:nvSpPr>
          <p:cNvPr id="73" name="TextBox 72">
            <a:extLst>
              <a:ext uri="{FF2B5EF4-FFF2-40B4-BE49-F238E27FC236}">
                <a16:creationId xmlns="" xmlns:a16="http://schemas.microsoft.com/office/drawing/2014/main" id="{6600EB62-83B3-48D1-9408-34260321D686}"/>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37505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 xmlns:a16="http://schemas.microsoft.com/office/drawing/2014/main" id="{16E26854-27E5-4982-84AD-26C5BBCC98A4}"/>
              </a:ext>
            </a:extLst>
          </p:cNvPr>
          <p:cNvGrpSpPr/>
          <p:nvPr/>
        </p:nvGrpSpPr>
        <p:grpSpPr>
          <a:xfrm>
            <a:off x="1563967" y="1667250"/>
            <a:ext cx="6006383" cy="4005673"/>
            <a:chOff x="2090999" y="269999"/>
            <a:chExt cx="8226001" cy="6318001"/>
          </a:xfrm>
        </p:grpSpPr>
        <p:cxnSp>
          <p:nvCxnSpPr>
            <p:cNvPr id="4" name="Time axis - Grid - Secondary">
              <a:extLst>
                <a:ext uri="{FF2B5EF4-FFF2-40B4-BE49-F238E27FC236}">
                  <a16:creationId xmlns="" xmlns:a16="http://schemas.microsoft.com/office/drawing/2014/main" id="{D69B5990-D38A-44CD-8574-541685F04A48}"/>
                </a:ext>
              </a:extLst>
            </p:cNvPr>
            <p:cNvCxnSpPr/>
            <p:nvPr/>
          </p:nvCxnSpPr>
          <p:spPr>
            <a:xfrm flipH="1">
              <a:off x="10317000"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 name="Time axis - Grid - Primary">
              <a:extLst>
                <a:ext uri="{FF2B5EF4-FFF2-40B4-BE49-F238E27FC236}">
                  <a16:creationId xmlns="" xmlns:a16="http://schemas.microsoft.com/office/drawing/2014/main" id="{5D63904C-BD62-4BF1-BC75-89B44B02D884}"/>
                </a:ext>
              </a:extLst>
            </p:cNvPr>
            <p:cNvCxnSpPr/>
            <p:nvPr/>
          </p:nvCxnSpPr>
          <p:spPr>
            <a:xfrm flipH="1">
              <a:off x="10317000" y="629999"/>
              <a:ext cx="0" cy="5958001"/>
            </a:xfrm>
            <a:prstGeom prst="line">
              <a:avLst/>
            </a:prstGeom>
          </p:spPr>
          <p:style>
            <a:lnRef idx="1">
              <a:schemeClr val="dk1"/>
            </a:lnRef>
            <a:fillRef idx="0">
              <a:schemeClr val="dk1"/>
            </a:fillRef>
            <a:effectRef idx="0">
              <a:schemeClr val="dk1"/>
            </a:effectRef>
            <a:fontRef idx="minor">
              <a:schemeClr val="tx1"/>
            </a:fontRef>
          </p:style>
        </p:cxnSp>
        <p:cxnSp>
          <p:nvCxnSpPr>
            <p:cNvPr id="6" name="Time axis - Grid - Secondary">
              <a:extLst>
                <a:ext uri="{FF2B5EF4-FFF2-40B4-BE49-F238E27FC236}">
                  <a16:creationId xmlns="" xmlns:a16="http://schemas.microsoft.com/office/drawing/2014/main" id="{44B60350-5CC4-4B97-BFA7-716D6DF68649}"/>
                </a:ext>
              </a:extLst>
            </p:cNvPr>
            <p:cNvCxnSpPr/>
            <p:nvPr/>
          </p:nvCxnSpPr>
          <p:spPr>
            <a:xfrm flipH="1">
              <a:off x="8931098"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Secondary">
              <a:extLst>
                <a:ext uri="{FF2B5EF4-FFF2-40B4-BE49-F238E27FC236}">
                  <a16:creationId xmlns="" xmlns:a16="http://schemas.microsoft.com/office/drawing/2014/main" id="{E0100C70-2020-43D2-82B1-F1CF6951579F}"/>
                </a:ext>
              </a:extLst>
            </p:cNvPr>
            <p:cNvCxnSpPr/>
            <p:nvPr/>
          </p:nvCxnSpPr>
          <p:spPr>
            <a:xfrm flipH="1">
              <a:off x="7589902"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C3A0A0D8-B204-4C2B-A2E7-6FC90AD91616}"/>
                </a:ext>
              </a:extLst>
            </p:cNvPr>
            <p:cNvCxnSpPr/>
            <p:nvPr/>
          </p:nvCxnSpPr>
          <p:spPr>
            <a:xfrm flipH="1">
              <a:off x="6203999"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D5DD22CA-82DF-4B00-AE97-D091F5FB8515}"/>
                </a:ext>
              </a:extLst>
            </p:cNvPr>
            <p:cNvCxnSpPr/>
            <p:nvPr/>
          </p:nvCxnSpPr>
          <p:spPr>
            <a:xfrm flipH="1">
              <a:off x="4818097"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9168CCF1-BF0A-4570-A0C6-2CDFE254E2D6}"/>
                </a:ext>
              </a:extLst>
            </p:cNvPr>
            <p:cNvCxnSpPr/>
            <p:nvPr/>
          </p:nvCxnSpPr>
          <p:spPr>
            <a:xfrm flipH="1">
              <a:off x="3476901" y="629999"/>
              <a:ext cx="0" cy="5958001"/>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Time axis - Label - Secondary">
              <a:extLst>
                <a:ext uri="{FF2B5EF4-FFF2-40B4-BE49-F238E27FC236}">
                  <a16:creationId xmlns="" xmlns:a16="http://schemas.microsoft.com/office/drawing/2014/main" id="{36D07241-09EE-4E5E-AE82-2226CABFB3F7}"/>
                </a:ext>
              </a:extLst>
            </p:cNvPr>
            <p:cNvSpPr/>
            <p:nvPr/>
          </p:nvSpPr>
          <p:spPr>
            <a:xfrm>
              <a:off x="2090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2" name="Time axis - Label - Secondary">
              <a:extLst>
                <a:ext uri="{FF2B5EF4-FFF2-40B4-BE49-F238E27FC236}">
                  <a16:creationId xmlns="" xmlns:a16="http://schemas.microsoft.com/office/drawing/2014/main" id="{2D538CA1-1DD5-4E13-BA82-3C4533567C26}"/>
                </a:ext>
              </a:extLst>
            </p:cNvPr>
            <p:cNvSpPr/>
            <p:nvPr/>
          </p:nvSpPr>
          <p:spPr>
            <a:xfrm>
              <a:off x="3476901"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3" name="Time axis - Label - Secondary">
              <a:extLst>
                <a:ext uri="{FF2B5EF4-FFF2-40B4-BE49-F238E27FC236}">
                  <a16:creationId xmlns="" xmlns:a16="http://schemas.microsoft.com/office/drawing/2014/main" id="{0845084B-A042-4A98-9241-B9ABFAF09B3E}"/>
                </a:ext>
              </a:extLst>
            </p:cNvPr>
            <p:cNvSpPr/>
            <p:nvPr/>
          </p:nvSpPr>
          <p:spPr>
            <a:xfrm>
              <a:off x="4818097"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4" name="Time axis - Label - Secondary">
              <a:extLst>
                <a:ext uri="{FF2B5EF4-FFF2-40B4-BE49-F238E27FC236}">
                  <a16:creationId xmlns="" xmlns:a16="http://schemas.microsoft.com/office/drawing/2014/main" id="{08C00FA6-FD05-4856-9EE5-3E2D4A657A3D}"/>
                </a:ext>
              </a:extLst>
            </p:cNvPr>
            <p:cNvSpPr/>
            <p:nvPr/>
          </p:nvSpPr>
          <p:spPr>
            <a:xfrm>
              <a:off x="6203999"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5" name="Time axis - Label - Secondary">
              <a:extLst>
                <a:ext uri="{FF2B5EF4-FFF2-40B4-BE49-F238E27FC236}">
                  <a16:creationId xmlns="" xmlns:a16="http://schemas.microsoft.com/office/drawing/2014/main" id="{DD6ED026-ADDF-4E72-ACA9-5493B88DBD3A}"/>
                </a:ext>
              </a:extLst>
            </p:cNvPr>
            <p:cNvSpPr/>
            <p:nvPr/>
          </p:nvSpPr>
          <p:spPr>
            <a:xfrm>
              <a:off x="7589902" y="449999"/>
              <a:ext cx="1341196"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6" name="Time axis - Label - Primary">
              <a:extLst>
                <a:ext uri="{FF2B5EF4-FFF2-40B4-BE49-F238E27FC236}">
                  <a16:creationId xmlns="" xmlns:a16="http://schemas.microsoft.com/office/drawing/2014/main" id="{B16F030C-CDEC-457D-A9DF-8D8BE1B9544B}"/>
                </a:ext>
              </a:extLst>
            </p:cNvPr>
            <p:cNvSpPr/>
            <p:nvPr/>
          </p:nvSpPr>
          <p:spPr>
            <a:xfrm>
              <a:off x="2090999" y="269999"/>
              <a:ext cx="822600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7" name="Time axis - Label - Secondary">
              <a:extLst>
                <a:ext uri="{FF2B5EF4-FFF2-40B4-BE49-F238E27FC236}">
                  <a16:creationId xmlns="" xmlns:a16="http://schemas.microsoft.com/office/drawing/2014/main" id="{E14013D7-7EFF-48E8-8763-0E0D9C22F916}"/>
                </a:ext>
              </a:extLst>
            </p:cNvPr>
            <p:cNvSpPr/>
            <p:nvPr/>
          </p:nvSpPr>
          <p:spPr>
            <a:xfrm>
              <a:off x="8931098" y="449999"/>
              <a:ext cx="13859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18" name="Overall Frame">
              <a:extLst>
                <a:ext uri="{FF2B5EF4-FFF2-40B4-BE49-F238E27FC236}">
                  <a16:creationId xmlns="" xmlns:a16="http://schemas.microsoft.com/office/drawing/2014/main" id="{B3D5B696-7ABC-49D0-A47E-D44CE8F3721A}"/>
                </a:ext>
              </a:extLst>
            </p:cNvPr>
            <p:cNvSpPr/>
            <p:nvPr/>
          </p:nvSpPr>
          <p:spPr>
            <a:xfrm>
              <a:off x="2090999" y="629999"/>
              <a:ext cx="8226001" cy="59580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19" name="As-Planned">
              <a:extLst>
                <a:ext uri="{FF2B5EF4-FFF2-40B4-BE49-F238E27FC236}">
                  <a16:creationId xmlns="" xmlns:a16="http://schemas.microsoft.com/office/drawing/2014/main" id="{B3D3CFF5-CFAF-4DEB-98D7-E2ECC1D6D71B}"/>
                </a:ext>
              </a:extLst>
            </p:cNvPr>
            <p:cNvSpPr/>
            <p:nvPr/>
          </p:nvSpPr>
          <p:spPr>
            <a:xfrm>
              <a:off x="3476901" y="930374"/>
              <a:ext cx="1341196"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140897"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0" name="As-Planned">
              <a:extLst>
                <a:ext uri="{FF2B5EF4-FFF2-40B4-BE49-F238E27FC236}">
                  <a16:creationId xmlns="" xmlns:a16="http://schemas.microsoft.com/office/drawing/2014/main" id="{AE1E5234-0C14-447A-89BD-22B3B2EC3ADB}"/>
                </a:ext>
              </a:extLst>
            </p:cNvPr>
            <p:cNvSpPr/>
            <p:nvPr/>
          </p:nvSpPr>
          <p:spPr>
            <a:xfrm>
              <a:off x="4818097" y="1302749"/>
              <a:ext cx="2056500"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1" name="As-Planned">
              <a:extLst>
                <a:ext uri="{FF2B5EF4-FFF2-40B4-BE49-F238E27FC236}">
                  <a16:creationId xmlns="" xmlns:a16="http://schemas.microsoft.com/office/drawing/2014/main" id="{E77574F0-3196-42DC-9C40-D1EA472DFB3E}"/>
                </a:ext>
              </a:extLst>
            </p:cNvPr>
            <p:cNvSpPr/>
            <p:nvPr/>
          </p:nvSpPr>
          <p:spPr>
            <a:xfrm>
              <a:off x="3476901" y="1675124"/>
              <a:ext cx="6705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2" name="As-Planned">
              <a:extLst>
                <a:ext uri="{FF2B5EF4-FFF2-40B4-BE49-F238E27FC236}">
                  <a16:creationId xmlns="" xmlns:a16="http://schemas.microsoft.com/office/drawing/2014/main" id="{B4E0ADE6-2198-4D24-ADB5-87DDE9EA6F1C}"/>
                </a:ext>
              </a:extLst>
            </p:cNvPr>
            <p:cNvSpPr/>
            <p:nvPr/>
          </p:nvSpPr>
          <p:spPr>
            <a:xfrm>
              <a:off x="4147499" y="2047499"/>
              <a:ext cx="272709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23" name="Milestone">
              <a:extLst>
                <a:ext uri="{FF2B5EF4-FFF2-40B4-BE49-F238E27FC236}">
                  <a16:creationId xmlns="" xmlns:a16="http://schemas.microsoft.com/office/drawing/2014/main" id="{AF04803F-723A-4FA4-A875-F80BE23AE7E9}"/>
                </a:ext>
              </a:extLst>
            </p:cNvPr>
            <p:cNvSpPr/>
            <p:nvPr/>
          </p:nvSpPr>
          <p:spPr>
            <a:xfrm>
              <a:off x="6763174" y="2383874"/>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sp>
          <p:nvSpPr>
            <p:cNvPr id="25" name="Custom1">
              <a:extLst>
                <a:ext uri="{FF2B5EF4-FFF2-40B4-BE49-F238E27FC236}">
                  <a16:creationId xmlns="" xmlns:a16="http://schemas.microsoft.com/office/drawing/2014/main" id="{A4DF3693-5D63-409B-89EA-BFE88161D27E}"/>
                </a:ext>
              </a:extLst>
            </p:cNvPr>
            <p:cNvSpPr/>
            <p:nvPr/>
          </p:nvSpPr>
          <p:spPr>
            <a:xfrm>
              <a:off x="3476901" y="3164624"/>
              <a:ext cx="1028250"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0618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6" name="As-Built">
              <a:extLst>
                <a:ext uri="{FF2B5EF4-FFF2-40B4-BE49-F238E27FC236}">
                  <a16:creationId xmlns="" xmlns:a16="http://schemas.microsoft.com/office/drawing/2014/main" id="{BBDF006E-23EE-4532-BBE2-BC86B1EB8681}"/>
                </a:ext>
              </a:extLst>
            </p:cNvPr>
            <p:cNvSpPr/>
            <p:nvPr/>
          </p:nvSpPr>
          <p:spPr>
            <a:xfrm>
              <a:off x="4505151" y="3168516"/>
              <a:ext cx="983544"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7265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7" name="As-Built">
              <a:extLst>
                <a:ext uri="{FF2B5EF4-FFF2-40B4-BE49-F238E27FC236}">
                  <a16:creationId xmlns="" xmlns:a16="http://schemas.microsoft.com/office/drawing/2014/main" id="{35AD95DB-E04E-4EAE-B486-F2915CD77011}"/>
                </a:ext>
              </a:extLst>
            </p:cNvPr>
            <p:cNvSpPr/>
            <p:nvPr/>
          </p:nvSpPr>
          <p:spPr>
            <a:xfrm>
              <a:off x="4952217" y="3540893"/>
              <a:ext cx="156472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30854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8" name="Custom1">
              <a:extLst>
                <a:ext uri="{FF2B5EF4-FFF2-40B4-BE49-F238E27FC236}">
                  <a16:creationId xmlns="" xmlns:a16="http://schemas.microsoft.com/office/drawing/2014/main" id="{A335790E-D09D-4AF0-961C-5CCF460B86A4}"/>
                </a:ext>
              </a:extLst>
            </p:cNvPr>
            <p:cNvSpPr/>
            <p:nvPr/>
          </p:nvSpPr>
          <p:spPr>
            <a:xfrm>
              <a:off x="6516946" y="3544782"/>
              <a:ext cx="1072957"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39718"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Delay</a:t>
              </a:r>
            </a:p>
          </p:txBody>
        </p:sp>
        <p:sp>
          <p:nvSpPr>
            <p:cNvPr id="29" name="As-Built">
              <a:extLst>
                <a:ext uri="{FF2B5EF4-FFF2-40B4-BE49-F238E27FC236}">
                  <a16:creationId xmlns="" xmlns:a16="http://schemas.microsoft.com/office/drawing/2014/main" id="{E5D8BF86-7279-4CD3-B799-AB347A8A2C2B}"/>
                </a:ext>
              </a:extLst>
            </p:cNvPr>
            <p:cNvSpPr/>
            <p:nvPr/>
          </p:nvSpPr>
          <p:spPr>
            <a:xfrm>
              <a:off x="7589903" y="3548675"/>
              <a:ext cx="44706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47029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0" name="As-Built">
              <a:extLst>
                <a:ext uri="{FF2B5EF4-FFF2-40B4-BE49-F238E27FC236}">
                  <a16:creationId xmlns="" xmlns:a16="http://schemas.microsoft.com/office/drawing/2014/main" id="{8A7AF123-C2DB-4983-8A80-53170F0DD99F}"/>
                </a:ext>
              </a:extLst>
            </p:cNvPr>
            <p:cNvSpPr/>
            <p:nvPr/>
          </p:nvSpPr>
          <p:spPr>
            <a:xfrm>
              <a:off x="3476901" y="3921049"/>
              <a:ext cx="670598"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1" name="Critical Path">
              <a:extLst>
                <a:ext uri="{FF2B5EF4-FFF2-40B4-BE49-F238E27FC236}">
                  <a16:creationId xmlns="" xmlns:a16="http://schemas.microsoft.com/office/drawing/2014/main" id="{E9712EDD-3106-4902-946A-D52511F2EEA6}"/>
                </a:ext>
              </a:extLst>
            </p:cNvPr>
            <p:cNvSpPr/>
            <p:nvPr/>
          </p:nvSpPr>
          <p:spPr>
            <a:xfrm>
              <a:off x="3481664" y="3925813"/>
              <a:ext cx="702576"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2" name="Custom1">
              <a:extLst>
                <a:ext uri="{FF2B5EF4-FFF2-40B4-BE49-F238E27FC236}">
                  <a16:creationId xmlns="" xmlns:a16="http://schemas.microsoft.com/office/drawing/2014/main" id="{F7A67C57-5176-471F-A6D4-A365156C3877}"/>
                </a:ext>
              </a:extLst>
            </p:cNvPr>
            <p:cNvSpPr/>
            <p:nvPr/>
          </p:nvSpPr>
          <p:spPr>
            <a:xfrm>
              <a:off x="4147500" y="3924941"/>
              <a:ext cx="2056501" cy="144000"/>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3" name="Critical Path">
              <a:extLst>
                <a:ext uri="{FF2B5EF4-FFF2-40B4-BE49-F238E27FC236}">
                  <a16:creationId xmlns="" xmlns:a16="http://schemas.microsoft.com/office/drawing/2014/main" id="{5E11B9FF-4155-47CA-9E29-76589FFB5AA4}"/>
                </a:ext>
              </a:extLst>
            </p:cNvPr>
            <p:cNvSpPr/>
            <p:nvPr/>
          </p:nvSpPr>
          <p:spPr>
            <a:xfrm>
              <a:off x="4152262" y="3929703"/>
              <a:ext cx="2046975"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4" name="As-Built">
              <a:extLst>
                <a:ext uri="{FF2B5EF4-FFF2-40B4-BE49-F238E27FC236}">
                  <a16:creationId xmlns="" xmlns:a16="http://schemas.microsoft.com/office/drawing/2014/main" id="{1498A971-D8F9-4CD3-9BD9-23744CDE4EC5}"/>
                </a:ext>
              </a:extLst>
            </p:cNvPr>
            <p:cNvSpPr/>
            <p:nvPr/>
          </p:nvSpPr>
          <p:spPr>
            <a:xfrm>
              <a:off x="6203999" y="4277352"/>
              <a:ext cx="277180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1385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35" name="Critical Path">
              <a:extLst>
                <a:ext uri="{FF2B5EF4-FFF2-40B4-BE49-F238E27FC236}">
                  <a16:creationId xmlns="" xmlns:a16="http://schemas.microsoft.com/office/drawing/2014/main" id="{2190EB81-6499-40AC-AE34-F3D4EEFD336C}"/>
                </a:ext>
              </a:extLst>
            </p:cNvPr>
            <p:cNvSpPr/>
            <p:nvPr/>
          </p:nvSpPr>
          <p:spPr>
            <a:xfrm>
              <a:off x="6208761" y="4290195"/>
              <a:ext cx="2773325" cy="54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675" dirty="0">
                <a:solidFill>
                  <a:sysClr val="windowText" lastClr="000000"/>
                </a:solidFill>
              </a:endParaRPr>
            </a:p>
          </p:txBody>
        </p:sp>
        <p:sp>
          <p:nvSpPr>
            <p:cNvPr id="36" name="Milestone">
              <a:extLst>
                <a:ext uri="{FF2B5EF4-FFF2-40B4-BE49-F238E27FC236}">
                  <a16:creationId xmlns="" xmlns:a16="http://schemas.microsoft.com/office/drawing/2014/main" id="{F4EA52FF-17DC-4166-BC55-19335B1F512A}"/>
                </a:ext>
              </a:extLst>
            </p:cNvPr>
            <p:cNvSpPr/>
            <p:nvPr/>
          </p:nvSpPr>
          <p:spPr>
            <a:xfrm>
              <a:off x="8864382" y="4621808"/>
              <a:ext cx="216000" cy="216000"/>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grpSp>
      <p:cxnSp>
        <p:nvCxnSpPr>
          <p:cNvPr id="98" name="Elbow Connector 75">
            <a:extLst>
              <a:ext uri="{FF2B5EF4-FFF2-40B4-BE49-F238E27FC236}">
                <a16:creationId xmlns="" xmlns:a16="http://schemas.microsoft.com/office/drawing/2014/main" id="{EB4D327F-A264-4F0E-B1B3-CFA44067A1CE}"/>
              </a:ext>
            </a:extLst>
          </p:cNvPr>
          <p:cNvCxnSpPr>
            <a:cxnSpLocks/>
            <a:stCxn id="29" idx="3"/>
            <a:endCxn id="36" idx="0"/>
          </p:cNvCxnSpPr>
          <p:nvPr/>
        </p:nvCxnSpPr>
        <p:spPr>
          <a:xfrm>
            <a:off x="5905538" y="3791611"/>
            <a:ext cx="683012" cy="634727"/>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6C32C490-56FA-45AB-BED4-73F6FD473DD6}"/>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5. Longest Path Analysis</a:t>
            </a:r>
          </a:p>
        </p:txBody>
      </p:sp>
      <p:grpSp>
        <p:nvGrpSpPr>
          <p:cNvPr id="74" name="Group 73">
            <a:extLst>
              <a:ext uri="{FF2B5EF4-FFF2-40B4-BE49-F238E27FC236}">
                <a16:creationId xmlns="" xmlns:a16="http://schemas.microsoft.com/office/drawing/2014/main" id="{E55E0384-E780-4E6D-A5A5-4200919D84FB}"/>
              </a:ext>
            </a:extLst>
          </p:cNvPr>
          <p:cNvGrpSpPr/>
          <p:nvPr/>
        </p:nvGrpSpPr>
        <p:grpSpPr>
          <a:xfrm>
            <a:off x="2480484" y="3223471"/>
            <a:ext cx="669996" cy="1392960"/>
            <a:chOff x="3307312" y="1386444"/>
            <a:chExt cx="893328" cy="1857280"/>
          </a:xfrm>
        </p:grpSpPr>
        <p:sp>
          <p:nvSpPr>
            <p:cNvPr id="75" name="Rectangle 74">
              <a:extLst>
                <a:ext uri="{FF2B5EF4-FFF2-40B4-BE49-F238E27FC236}">
                  <a16:creationId xmlns="" xmlns:a16="http://schemas.microsoft.com/office/drawing/2014/main" id="{BF735744-AD39-4042-B8E8-469179FADD63}"/>
                </a:ext>
              </a:extLst>
            </p:cNvPr>
            <p:cNvSpPr/>
            <p:nvPr/>
          </p:nvSpPr>
          <p:spPr>
            <a:xfrm>
              <a:off x="3438578" y="1386444"/>
              <a:ext cx="647358" cy="1807165"/>
            </a:xfrm>
            <a:prstGeom prst="rect">
              <a:avLst/>
            </a:prstGeom>
            <a:solidFill>
              <a:schemeClr val="tx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6" name="Rectangle 75">
              <a:extLst>
                <a:ext uri="{FF2B5EF4-FFF2-40B4-BE49-F238E27FC236}">
                  <a16:creationId xmlns="" xmlns:a16="http://schemas.microsoft.com/office/drawing/2014/main" id="{3CF9BD3F-DF92-4D68-A9D0-1F400E407879}"/>
                </a:ext>
              </a:extLst>
            </p:cNvPr>
            <p:cNvSpPr/>
            <p:nvPr/>
          </p:nvSpPr>
          <p:spPr>
            <a:xfrm>
              <a:off x="3307312" y="2935948"/>
              <a:ext cx="893328" cy="307776"/>
            </a:xfrm>
            <a:prstGeom prst="rect">
              <a:avLst/>
            </a:prstGeom>
            <a:ln>
              <a:noFill/>
            </a:ln>
          </p:spPr>
          <p:txBody>
            <a:bodyPr wrap="square">
              <a:spAutoFit/>
            </a:bodyPr>
            <a:lstStyle/>
            <a:p>
              <a:pPr algn="ctr"/>
              <a:r>
                <a:rPr lang="en-GB" sz="900" i="1" dirty="0"/>
                <a:t>Window 1 </a:t>
              </a:r>
            </a:p>
          </p:txBody>
        </p:sp>
      </p:grpSp>
      <p:grpSp>
        <p:nvGrpSpPr>
          <p:cNvPr id="80" name="Group 79">
            <a:extLst>
              <a:ext uri="{FF2B5EF4-FFF2-40B4-BE49-F238E27FC236}">
                <a16:creationId xmlns="" xmlns:a16="http://schemas.microsoft.com/office/drawing/2014/main" id="{23E0FB5D-AEF8-42B4-95CF-F3284C4F8EF0}"/>
              </a:ext>
            </a:extLst>
          </p:cNvPr>
          <p:cNvGrpSpPr/>
          <p:nvPr/>
        </p:nvGrpSpPr>
        <p:grpSpPr>
          <a:xfrm>
            <a:off x="3064707" y="3225150"/>
            <a:ext cx="1501341" cy="1382779"/>
            <a:chOff x="4086276" y="1383231"/>
            <a:chExt cx="2001788" cy="1857972"/>
          </a:xfrm>
        </p:grpSpPr>
        <p:sp>
          <p:nvSpPr>
            <p:cNvPr id="81" name="Rectangle 80">
              <a:extLst>
                <a:ext uri="{FF2B5EF4-FFF2-40B4-BE49-F238E27FC236}">
                  <a16:creationId xmlns="" xmlns:a16="http://schemas.microsoft.com/office/drawing/2014/main" id="{0EAFE1EA-F86F-4D0F-A2F5-2A272564F847}"/>
                </a:ext>
              </a:extLst>
            </p:cNvPr>
            <p:cNvSpPr/>
            <p:nvPr/>
          </p:nvSpPr>
          <p:spPr>
            <a:xfrm>
              <a:off x="4086276" y="1383231"/>
              <a:ext cx="2001788" cy="1813698"/>
            </a:xfrm>
            <a:prstGeom prst="rect">
              <a:avLst/>
            </a:prstGeom>
            <a:solidFill>
              <a:srgbClr val="FFC0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2" name="Rectangle 81">
              <a:extLst>
                <a:ext uri="{FF2B5EF4-FFF2-40B4-BE49-F238E27FC236}">
                  <a16:creationId xmlns="" xmlns:a16="http://schemas.microsoft.com/office/drawing/2014/main" id="{7AAAAC11-85B6-49A3-B614-B98F03295D32}"/>
                </a:ext>
              </a:extLst>
            </p:cNvPr>
            <p:cNvSpPr/>
            <p:nvPr/>
          </p:nvSpPr>
          <p:spPr>
            <a:xfrm>
              <a:off x="4640507" y="2931045"/>
              <a:ext cx="893328" cy="310158"/>
            </a:xfrm>
            <a:prstGeom prst="rect">
              <a:avLst/>
            </a:prstGeom>
            <a:ln>
              <a:noFill/>
            </a:ln>
          </p:spPr>
          <p:txBody>
            <a:bodyPr wrap="square">
              <a:spAutoFit/>
            </a:bodyPr>
            <a:lstStyle/>
            <a:p>
              <a:pPr algn="ctr"/>
              <a:r>
                <a:rPr lang="en-GB" sz="900" i="1" dirty="0"/>
                <a:t>Window 2 </a:t>
              </a:r>
            </a:p>
          </p:txBody>
        </p:sp>
      </p:grpSp>
      <p:cxnSp>
        <p:nvCxnSpPr>
          <p:cNvPr id="83" name="Straight Connector 82">
            <a:extLst>
              <a:ext uri="{FF2B5EF4-FFF2-40B4-BE49-F238E27FC236}">
                <a16:creationId xmlns="" xmlns:a16="http://schemas.microsoft.com/office/drawing/2014/main" id="{3E96F27D-2A60-43DF-8BA0-9D5094EAA815}"/>
              </a:ext>
            </a:extLst>
          </p:cNvPr>
          <p:cNvCxnSpPr>
            <a:cxnSpLocks/>
          </p:cNvCxnSpPr>
          <p:nvPr/>
        </p:nvCxnSpPr>
        <p:spPr>
          <a:xfrm>
            <a:off x="1567444" y="3222314"/>
            <a:ext cx="60063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877623F3-01A2-46C3-9E16-13759E52E5B2}"/>
              </a:ext>
            </a:extLst>
          </p:cNvPr>
          <p:cNvCxnSpPr>
            <a:cxnSpLocks/>
          </p:cNvCxnSpPr>
          <p:nvPr/>
        </p:nvCxnSpPr>
        <p:spPr>
          <a:xfrm>
            <a:off x="1567444" y="4654137"/>
            <a:ext cx="60063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6" name="Table 85">
            <a:extLst>
              <a:ext uri="{FF2B5EF4-FFF2-40B4-BE49-F238E27FC236}">
                <a16:creationId xmlns="" xmlns:a16="http://schemas.microsoft.com/office/drawing/2014/main" id="{7CB9D018-DFDB-4D0E-A071-5A5A609DE5AA}"/>
              </a:ext>
            </a:extLst>
          </p:cNvPr>
          <p:cNvGraphicFramePr>
            <a:graphicFrameLocks noGrp="1"/>
          </p:cNvGraphicFramePr>
          <p:nvPr>
            <p:extLst/>
          </p:nvPr>
        </p:nvGraphicFramePr>
        <p:xfrm>
          <a:off x="2544545" y="4732568"/>
          <a:ext cx="4086225" cy="822484"/>
        </p:xfrm>
        <a:graphic>
          <a:graphicData uri="http://schemas.openxmlformats.org/drawingml/2006/table">
            <a:tbl>
              <a:tblPr firstRow="1" bandRow="1"/>
              <a:tblGrid>
                <a:gridCol w="542925">
                  <a:extLst>
                    <a:ext uri="{9D8B030D-6E8A-4147-A177-3AD203B41FA5}">
                      <a16:colId xmlns="" xmlns:a16="http://schemas.microsoft.com/office/drawing/2014/main" val="2963899692"/>
                    </a:ext>
                  </a:extLst>
                </a:gridCol>
                <a:gridCol w="542925">
                  <a:extLst>
                    <a:ext uri="{9D8B030D-6E8A-4147-A177-3AD203B41FA5}">
                      <a16:colId xmlns="" xmlns:a16="http://schemas.microsoft.com/office/drawing/2014/main" val="3622980346"/>
                    </a:ext>
                  </a:extLst>
                </a:gridCol>
                <a:gridCol w="542925">
                  <a:extLst>
                    <a:ext uri="{9D8B030D-6E8A-4147-A177-3AD203B41FA5}">
                      <a16:colId xmlns="" xmlns:a16="http://schemas.microsoft.com/office/drawing/2014/main" val="2300304051"/>
                    </a:ext>
                  </a:extLst>
                </a:gridCol>
                <a:gridCol w="542925">
                  <a:extLst>
                    <a:ext uri="{9D8B030D-6E8A-4147-A177-3AD203B41FA5}">
                      <a16:colId xmlns="" xmlns:a16="http://schemas.microsoft.com/office/drawing/2014/main" val="175296633"/>
                    </a:ext>
                  </a:extLst>
                </a:gridCol>
                <a:gridCol w="1914525">
                  <a:extLst>
                    <a:ext uri="{9D8B030D-6E8A-4147-A177-3AD203B41FA5}">
                      <a16:colId xmlns="" xmlns:a16="http://schemas.microsoft.com/office/drawing/2014/main" val="1032550889"/>
                    </a:ext>
                  </a:extLst>
                </a:gridCol>
              </a:tblGrid>
              <a:tr h="242888">
                <a:tc>
                  <a:txBody>
                    <a:bodyPr/>
                    <a:lstStyle/>
                    <a:p>
                      <a:pPr algn="ctr" rtl="0" fontAlgn="ctr"/>
                      <a:r>
                        <a:rPr lang="en-GB" sz="800" b="1" i="0" u="none" strike="noStrike" dirty="0">
                          <a:solidFill>
                            <a:srgbClr val="FFFFFF"/>
                          </a:solidFill>
                          <a:effectLst/>
                          <a:latin typeface="Calibri" panose="020F0502020204030204" pitchFamily="34" charset="0"/>
                        </a:rPr>
                        <a:t>WINDOW</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DELAY AT START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DELAY AT END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DELAY IN WINDOW</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800" b="1" i="0" u="none" strike="noStrike" dirty="0">
                          <a:solidFill>
                            <a:srgbClr val="FFFFFF"/>
                          </a:solidFill>
                          <a:effectLst/>
                          <a:latin typeface="Calibri" panose="020F0502020204030204" pitchFamily="34" charset="0"/>
                        </a:rPr>
                        <a:t>CAUSES OF DELAY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1088217440"/>
                  </a:ext>
                </a:extLst>
              </a:tr>
              <a:tr h="142875">
                <a:tc>
                  <a:txBody>
                    <a:bodyPr/>
                    <a:lstStyle/>
                    <a:p>
                      <a:pPr algn="ctr" rtl="0" fontAlgn="ctr"/>
                      <a:r>
                        <a:rPr lang="en-GB" sz="800" b="0" i="0" u="none" strike="noStrike" dirty="0">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GB" sz="800" b="0" i="0" u="none" strike="noStrike" dirty="0">
                          <a:solidFill>
                            <a:srgbClr val="000000"/>
                          </a:solidFill>
                          <a:effectLst/>
                          <a:latin typeface="Calibri" panose="020F0502020204030204" pitchFamily="34" charset="0"/>
                        </a:rPr>
                        <a: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102105389"/>
                  </a:ext>
                </a:extLst>
              </a:tr>
              <a:tr h="142875">
                <a:tc>
                  <a:txBody>
                    <a:bodyPr/>
                    <a:lstStyle/>
                    <a:p>
                      <a:pPr algn="ctr" rtl="0" fontAlgn="ctr"/>
                      <a:r>
                        <a:rPr lang="en-GB" sz="800" b="0" i="0" u="none" strike="noStrike" dirty="0">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800" b="0" i="0" u="none" strike="noStrike" dirty="0">
                          <a:solidFill>
                            <a:srgbClr val="000000"/>
                          </a:solidFill>
                          <a:effectLst/>
                          <a:latin typeface="Calibri" panose="020F0502020204030204" pitchFamily="34" charset="0"/>
                        </a:rPr>
                        <a:t>Remedial works to building 2 substructure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170411945"/>
                  </a:ext>
                </a:extLst>
              </a:tr>
              <a:tr h="142875">
                <a:tc>
                  <a:txBody>
                    <a:bodyPr/>
                    <a:lstStyle/>
                    <a:p>
                      <a:pPr algn="ctr" rtl="0" fontAlgn="ctr"/>
                      <a:r>
                        <a:rPr lang="en-GB" sz="800" b="0" i="0" u="none" strike="noStrike" dirty="0">
                          <a:solidFill>
                            <a:srgbClr val="000000"/>
                          </a:solidFill>
                          <a:effectLst/>
                          <a:latin typeface="Calibri" panose="020F0502020204030204" pitchFamily="34" charset="0"/>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0" i="0" u="none" strike="noStrike"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44506806"/>
                  </a:ext>
                </a:extLst>
              </a:tr>
              <a:tr h="142875">
                <a:tc>
                  <a:txBody>
                    <a:bodyPr/>
                    <a:lstStyle/>
                    <a:p>
                      <a:pPr algn="ctr" rtl="0" fontAlgn="t"/>
                      <a:r>
                        <a:rPr lang="en-GB" sz="800" b="0" i="0" u="none" strike="noStrike" dirty="0">
                          <a:solidFill>
                            <a:srgbClr val="000000"/>
                          </a:solidFill>
                          <a:effectLst/>
                          <a:latin typeface="Arial" panose="020B0604020202020204" pitchFamily="34" charset="0"/>
                        </a:rPr>
                        <a:t> </a:t>
                      </a:r>
                    </a:p>
                  </a:txBody>
                  <a:tcPr marL="7144" marR="7144" marT="714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GB" sz="800" b="0" i="0" u="none" strike="noStrike" dirty="0">
                          <a:solidFill>
                            <a:srgbClr val="000000"/>
                          </a:solidFill>
                          <a:effectLst/>
                          <a:latin typeface="Arial" panose="020B0604020202020204" pitchFamily="34" charset="0"/>
                        </a:rPr>
                        <a:t> </a:t>
                      </a:r>
                    </a:p>
                  </a:txBody>
                  <a:tcPr marL="7144" marR="7144" marT="714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GB" sz="800" b="0" i="0" u="none" strike="noStrike" dirty="0">
                          <a:solidFill>
                            <a:srgbClr val="000000"/>
                          </a:solidFill>
                          <a:effectLst/>
                          <a:latin typeface="Arial" panose="020B0604020202020204" pitchFamily="34" charset="0"/>
                        </a:rPr>
                        <a:t> </a:t>
                      </a:r>
                    </a:p>
                  </a:txBody>
                  <a:tcPr marL="7144" marR="7144" marT="714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800" b="1"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GB" sz="800" b="1" i="0" u="none" strike="noStrike" dirty="0">
                          <a:solidFill>
                            <a:srgbClr val="000000"/>
                          </a:solidFill>
                          <a:effectLst/>
                          <a:latin typeface="Calibri" panose="020F0502020204030204" pitchFamily="34" charset="0"/>
                        </a:rPr>
                        <a:t>TOTAL DELAY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6192269"/>
                  </a:ext>
                </a:extLst>
              </a:tr>
            </a:tbl>
          </a:graphicData>
        </a:graphic>
      </p:graphicFrame>
      <p:sp>
        <p:nvSpPr>
          <p:cNvPr id="88" name="Rectangular Callout 91">
            <a:extLst>
              <a:ext uri="{FF2B5EF4-FFF2-40B4-BE49-F238E27FC236}">
                <a16:creationId xmlns="" xmlns:a16="http://schemas.microsoft.com/office/drawing/2014/main" id="{B5F92935-A5A1-43DE-BE75-88C5A270A0E4}"/>
              </a:ext>
            </a:extLst>
          </p:cNvPr>
          <p:cNvSpPr/>
          <p:nvPr/>
        </p:nvSpPr>
        <p:spPr>
          <a:xfrm>
            <a:off x="61516" y="4203394"/>
            <a:ext cx="2373097" cy="323165"/>
          </a:xfrm>
          <a:prstGeom prst="wedgeRectCallout">
            <a:avLst>
              <a:gd name="adj1" fmla="val 90913"/>
              <a:gd name="adj2" fmla="val -936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b="1" u="sng" dirty="0">
                <a:solidFill>
                  <a:schemeClr val="tx1"/>
                </a:solidFill>
              </a:rPr>
              <a:t>Delay Event</a:t>
            </a:r>
            <a:r>
              <a:rPr lang="en-GB" sz="750" dirty="0">
                <a:solidFill>
                  <a:schemeClr val="tx1"/>
                </a:solidFill>
              </a:rPr>
              <a:t> – Remedial works to B2 substructure caused all of the 47 days of critical delay to completion.</a:t>
            </a:r>
          </a:p>
        </p:txBody>
      </p:sp>
      <p:cxnSp>
        <p:nvCxnSpPr>
          <p:cNvPr id="89" name="Straight Arrow Connector 88">
            <a:extLst>
              <a:ext uri="{FF2B5EF4-FFF2-40B4-BE49-F238E27FC236}">
                <a16:creationId xmlns="" xmlns:a16="http://schemas.microsoft.com/office/drawing/2014/main" id="{265A44AC-D3E8-42A6-9708-080158CA4204}"/>
              </a:ext>
            </a:extLst>
          </p:cNvPr>
          <p:cNvCxnSpPr>
            <a:cxnSpLocks/>
            <a:stCxn id="19" idx="3"/>
            <a:endCxn id="20" idx="1"/>
          </p:cNvCxnSpPr>
          <p:nvPr/>
        </p:nvCxnSpPr>
        <p:spPr>
          <a:xfrm flipH="1">
            <a:off x="3555213" y="2131582"/>
            <a:ext cx="1" cy="236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 xmlns:a16="http://schemas.microsoft.com/office/drawing/2014/main" id="{1529B46A-29A0-4817-B318-2BF8743A143F}"/>
              </a:ext>
            </a:extLst>
          </p:cNvPr>
          <p:cNvCxnSpPr>
            <a:cxnSpLocks/>
            <a:stCxn id="21" idx="3"/>
            <a:endCxn id="22" idx="1"/>
          </p:cNvCxnSpPr>
          <p:nvPr/>
        </p:nvCxnSpPr>
        <p:spPr>
          <a:xfrm>
            <a:off x="3065563" y="2603761"/>
            <a:ext cx="0" cy="236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 xmlns:a16="http://schemas.microsoft.com/office/drawing/2014/main" id="{32A5E0D2-D64B-4B86-A851-8128A27912CB}"/>
              </a:ext>
            </a:extLst>
          </p:cNvPr>
          <p:cNvCxnSpPr>
            <a:cxnSpLocks/>
            <a:stCxn id="20" idx="3"/>
            <a:endCxn id="23" idx="0"/>
          </p:cNvCxnSpPr>
          <p:nvPr/>
        </p:nvCxnSpPr>
        <p:spPr>
          <a:xfrm flipH="1">
            <a:off x="5054310" y="2367672"/>
            <a:ext cx="2499" cy="6397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 xmlns:a16="http://schemas.microsoft.com/office/drawing/2014/main" id="{F29469A0-3A04-4E6E-AFD7-AD5971A3E88B}"/>
              </a:ext>
            </a:extLst>
          </p:cNvPr>
          <p:cNvCxnSpPr>
            <a:cxnSpLocks/>
            <a:stCxn id="34" idx="3"/>
          </p:cNvCxnSpPr>
          <p:nvPr/>
        </p:nvCxnSpPr>
        <p:spPr>
          <a:xfrm flipH="1">
            <a:off x="6588546" y="8466673"/>
            <a:ext cx="2503" cy="195371"/>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 xmlns:a16="http://schemas.microsoft.com/office/drawing/2014/main" id="{0BD100B9-4280-420D-847C-FFC0B1A1EC5D}"/>
              </a:ext>
            </a:extLst>
          </p:cNvPr>
          <p:cNvSpPr txBox="1"/>
          <p:nvPr/>
        </p:nvSpPr>
        <p:spPr>
          <a:xfrm>
            <a:off x="30002" y="3526671"/>
            <a:ext cx="1485000" cy="438582"/>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5 – Measure and Determine the Causes of Critical Delays</a:t>
            </a:r>
          </a:p>
        </p:txBody>
      </p:sp>
      <p:sp>
        <p:nvSpPr>
          <p:cNvPr id="112" name="TextBox 111">
            <a:extLst>
              <a:ext uri="{FF2B5EF4-FFF2-40B4-BE49-F238E27FC236}">
                <a16:creationId xmlns="" xmlns:a16="http://schemas.microsoft.com/office/drawing/2014/main" id="{500F23EC-8092-4B71-A678-4D4ACCA79300}"/>
              </a:ext>
            </a:extLst>
          </p:cNvPr>
          <p:cNvSpPr txBox="1"/>
          <p:nvPr/>
        </p:nvSpPr>
        <p:spPr>
          <a:xfrm>
            <a:off x="6564482" y="3924309"/>
            <a:ext cx="381836" cy="207749"/>
          </a:xfrm>
          <a:prstGeom prst="rect">
            <a:avLst/>
          </a:prstGeom>
          <a:noFill/>
        </p:spPr>
        <p:txBody>
          <a:bodyPr wrap="none" rtlCol="0">
            <a:spAutoFit/>
          </a:bodyPr>
          <a:lstStyle/>
          <a:p>
            <a:r>
              <a:rPr lang="en-GB" sz="750" dirty="0"/>
              <a:t>Float</a:t>
            </a:r>
          </a:p>
        </p:txBody>
      </p:sp>
      <p:cxnSp>
        <p:nvCxnSpPr>
          <p:cNvPr id="113" name="Straight Arrow Connector 112">
            <a:extLst>
              <a:ext uri="{FF2B5EF4-FFF2-40B4-BE49-F238E27FC236}">
                <a16:creationId xmlns="" xmlns:a16="http://schemas.microsoft.com/office/drawing/2014/main" id="{50D698B9-2ECC-4754-8FD6-026045D0DCF1}"/>
              </a:ext>
            </a:extLst>
          </p:cNvPr>
          <p:cNvCxnSpPr>
            <a:cxnSpLocks/>
            <a:endCxn id="34" idx="1"/>
          </p:cNvCxnSpPr>
          <p:nvPr/>
        </p:nvCxnSpPr>
        <p:spPr>
          <a:xfrm flipH="1">
            <a:off x="4567158" y="8227258"/>
            <a:ext cx="2150" cy="239415"/>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 xmlns:a16="http://schemas.microsoft.com/office/drawing/2014/main" id="{BFEE553A-41F1-45BB-9258-5AA5F3783B75}"/>
              </a:ext>
            </a:extLst>
          </p:cNvPr>
          <p:cNvGrpSpPr/>
          <p:nvPr/>
        </p:nvGrpSpPr>
        <p:grpSpPr>
          <a:xfrm>
            <a:off x="4566227" y="3224448"/>
            <a:ext cx="2021623" cy="1392496"/>
            <a:chOff x="6089230" y="1383231"/>
            <a:chExt cx="2695497" cy="1861254"/>
          </a:xfrm>
        </p:grpSpPr>
        <p:sp>
          <p:nvSpPr>
            <p:cNvPr id="78" name="Rectangle 77">
              <a:extLst>
                <a:ext uri="{FF2B5EF4-FFF2-40B4-BE49-F238E27FC236}">
                  <a16:creationId xmlns="" xmlns:a16="http://schemas.microsoft.com/office/drawing/2014/main" id="{3412DAAE-9360-4A1C-B2CD-6E2568F05A3A}"/>
                </a:ext>
              </a:extLst>
            </p:cNvPr>
            <p:cNvSpPr/>
            <p:nvPr/>
          </p:nvSpPr>
          <p:spPr>
            <a:xfrm>
              <a:off x="6089230" y="1383231"/>
              <a:ext cx="2695497" cy="1810378"/>
            </a:xfrm>
            <a:prstGeom prst="rect">
              <a:avLst/>
            </a:prstGeom>
            <a:solidFill>
              <a:schemeClr val="tx1">
                <a:alpha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9" name="Rectangle 78">
              <a:extLst>
                <a:ext uri="{FF2B5EF4-FFF2-40B4-BE49-F238E27FC236}">
                  <a16:creationId xmlns="" xmlns:a16="http://schemas.microsoft.com/office/drawing/2014/main" id="{75F89EEB-A363-4F15-AFD6-5EB73AD92EE0}"/>
                </a:ext>
              </a:extLst>
            </p:cNvPr>
            <p:cNvSpPr/>
            <p:nvPr/>
          </p:nvSpPr>
          <p:spPr>
            <a:xfrm>
              <a:off x="6685585" y="2935948"/>
              <a:ext cx="893328" cy="308537"/>
            </a:xfrm>
            <a:prstGeom prst="rect">
              <a:avLst/>
            </a:prstGeom>
            <a:ln>
              <a:noFill/>
            </a:ln>
          </p:spPr>
          <p:txBody>
            <a:bodyPr wrap="square">
              <a:spAutoFit/>
            </a:bodyPr>
            <a:lstStyle/>
            <a:p>
              <a:pPr algn="ctr"/>
              <a:r>
                <a:rPr lang="en-GB" sz="900" i="1" dirty="0"/>
                <a:t>Window 3 </a:t>
              </a:r>
            </a:p>
          </p:txBody>
        </p:sp>
      </p:grpSp>
      <p:sp>
        <p:nvSpPr>
          <p:cNvPr id="58" name="TextBox 57">
            <a:extLst>
              <a:ext uri="{FF2B5EF4-FFF2-40B4-BE49-F238E27FC236}">
                <a16:creationId xmlns="" xmlns:a16="http://schemas.microsoft.com/office/drawing/2014/main" id="{0FDF0D74-7C28-4D44-BC78-4157A8B401AB}"/>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332643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E092EE5-D926-4BFF-B76E-8CFAA1A416A0}"/>
              </a:ext>
            </a:extLst>
          </p:cNvPr>
          <p:cNvSpPr/>
          <p:nvPr/>
        </p:nvSpPr>
        <p:spPr>
          <a:xfrm>
            <a:off x="238739" y="1571246"/>
            <a:ext cx="8666521" cy="4422749"/>
          </a:xfrm>
          <a:prstGeom prst="rect">
            <a:avLst/>
          </a:prstGeom>
        </p:spPr>
        <p:txBody>
          <a:bodyPr wrap="square">
            <a:spAutoFit/>
          </a:bodyPr>
          <a:lstStyle/>
          <a:p>
            <a:pPr marL="171450" indent="-171450" algn="just" defTabSz="685783">
              <a:lnSpc>
                <a:spcPct val="90000"/>
              </a:lnSpc>
              <a:spcBef>
                <a:spcPts val="750"/>
              </a:spcBef>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This analysis requires the following information:</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An as-built programme including as-built logic; and</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Sufficient as-built information to explain how the delay event(s) being modelled affected the as-built programme.</a:t>
            </a:r>
          </a:p>
          <a:p>
            <a:pPr marL="171450" indent="-171450" algn="just" defTabSz="685783">
              <a:lnSpc>
                <a:spcPct val="90000"/>
              </a:lnSpc>
              <a:spcBef>
                <a:spcPts val="750"/>
              </a:spcBef>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Steps:</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Step 1, establish a comprehensive logic-linked as-built programme by reference to project records.</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Step 2, identify the delay event in question on the as-built programme.</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Step 3, remove the selected delay event from the as-built programme and calculate the change or “collapse” in the project’s completion date, if any.  The extent of the change in the completion date represents the critical delay caused by the modelled delay event.</a:t>
            </a:r>
          </a:p>
          <a:p>
            <a:pPr marL="171450" indent="-171450" algn="just" defTabSz="685783">
              <a:lnSpc>
                <a:spcPct val="90000"/>
              </a:lnSpc>
              <a:spcBef>
                <a:spcPts val="750"/>
              </a:spcBef>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Reasons to perform this type of analysis:</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There is no baseline programme, thereby preventing the use of several of the other types of methods of delay analysis.</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The logic behind this analysis is straightforward.  A collapsed as-built analysis sets out what might have happened had the delay event not occurred.  </a:t>
            </a:r>
          </a:p>
          <a:p>
            <a:pPr marL="171450" indent="-171450" algn="just" defTabSz="685783">
              <a:lnSpc>
                <a:spcPct val="90000"/>
              </a:lnSpc>
              <a:spcBef>
                <a:spcPts val="750"/>
              </a:spcBef>
              <a:buFont typeface="Arial" panose="020B0604020202020204" pitchFamily="34" charset="0"/>
              <a:buAutoNum type="arabicPeriod"/>
              <a:tabLst>
                <a:tab pos="171450" algn="l"/>
              </a:tabLst>
            </a:pPr>
            <a:r>
              <a:rPr lang="en-GB" sz="1050" b="1" dirty="0">
                <a:latin typeface="Calibri" panose="020F0502020204030204" pitchFamily="34" charset="0"/>
                <a:cs typeface="Times New Roman" panose="02020603050405020304" pitchFamily="18" charset="0"/>
              </a:rPr>
              <a:t>Common problems with this type of analysis:</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The results of this analysis are predicated on a hypothetical model.  Removing an event which actually happened from the as-built programme presents a situation which never actually happened.</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The results of this analysis are typically biased towards the party whose interest lies in minimising the impact of the delay event, as the changed completion date will typically collapse back to the next most delayed sequence.</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Establishing a comprehensive logic-linked as-built programme is typically a forensic and subjective exercise which is likely to face heavy scrutiny/criticism by the other party.</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This method allows the analyst to assess as many or as few events as desired (i.e., it is a cause and effect approach).  Modelling a limited number of selected events can provide a biased result.</a:t>
            </a:r>
          </a:p>
          <a:p>
            <a:pPr marL="557213" lvl="1" indent="-214313" algn="just" defTabSz="685783">
              <a:lnSpc>
                <a:spcPct val="90000"/>
              </a:lnSpc>
              <a:spcBef>
                <a:spcPts val="375"/>
              </a:spcBef>
              <a:buFont typeface="Arial" panose="020B0604020202020204" pitchFamily="34" charset="0"/>
              <a:buChar char="•"/>
              <a:tabLst>
                <a:tab pos="171450" algn="l"/>
              </a:tabLst>
            </a:pPr>
            <a:r>
              <a:rPr lang="en-GB" sz="1050" dirty="0">
                <a:latin typeface="Calibri" panose="020F0502020204030204" pitchFamily="34" charset="0"/>
                <a:cs typeface="Times New Roman" panose="02020603050405020304" pitchFamily="18" charset="0"/>
              </a:rPr>
              <a:t>This type of analysis cannot be used to determine the existence of concurrent delays and/or their time effect on the critical path.</a:t>
            </a:r>
          </a:p>
          <a:p>
            <a:pPr marL="530801" lvl="1" indent="-204154" algn="just">
              <a:buFont typeface="Arial" panose="020B0604020202020204" pitchFamily="34" charset="0"/>
              <a:buChar char="•"/>
              <a:tabLst>
                <a:tab pos="163323" algn="l"/>
              </a:tabLst>
            </a:pPr>
            <a:endParaRPr lang="en-GB" sz="1350" dirty="0">
              <a:solidFill>
                <a:prstClr val="black"/>
              </a:solidFill>
            </a:endParaRPr>
          </a:p>
        </p:txBody>
      </p:sp>
      <p:sp>
        <p:nvSpPr>
          <p:cNvPr id="5" name="TextBox 4">
            <a:extLst>
              <a:ext uri="{FF2B5EF4-FFF2-40B4-BE49-F238E27FC236}">
                <a16:creationId xmlns="" xmlns:a16="http://schemas.microsoft.com/office/drawing/2014/main" id="{8156B447-2F7F-4555-BB97-8CE90BAC153A}"/>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6. Collapsed As-built Analysis</a:t>
            </a:r>
          </a:p>
        </p:txBody>
      </p:sp>
      <p:sp>
        <p:nvSpPr>
          <p:cNvPr id="6" name="TextBox 5">
            <a:extLst>
              <a:ext uri="{FF2B5EF4-FFF2-40B4-BE49-F238E27FC236}">
                <a16:creationId xmlns="" xmlns:a16="http://schemas.microsoft.com/office/drawing/2014/main" id="{A39E94D2-E0FA-4859-87D9-9B97B94A009F}"/>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9742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A38531C-FA10-4BA4-97FB-70B57628A4B0}"/>
              </a:ext>
            </a:extLst>
          </p:cNvPr>
          <p:cNvSpPr txBox="1"/>
          <p:nvPr/>
        </p:nvSpPr>
        <p:spPr>
          <a:xfrm>
            <a:off x="926539" y="1054009"/>
            <a:ext cx="4809506" cy="369332"/>
          </a:xfrm>
          <a:prstGeom prst="rect">
            <a:avLst/>
          </a:prstGeom>
          <a:noFill/>
        </p:spPr>
        <p:txBody>
          <a:bodyPr wrap="square" rtlCol="0">
            <a:spAutoFit/>
          </a:bodyPr>
          <a:lstStyle/>
          <a:p>
            <a:pPr algn="just"/>
            <a:r>
              <a:rPr lang="en-US" dirty="0">
                <a:ea typeface="Helvetica" charset="0"/>
                <a:cs typeface="Helvetica" charset="0"/>
              </a:rPr>
              <a:t>6. Collapsed As-built Analysis</a:t>
            </a:r>
          </a:p>
        </p:txBody>
      </p:sp>
      <p:cxnSp>
        <p:nvCxnSpPr>
          <p:cNvPr id="5" name="Time axis - Grid - Secondary">
            <a:extLst>
              <a:ext uri="{FF2B5EF4-FFF2-40B4-BE49-F238E27FC236}">
                <a16:creationId xmlns="" xmlns:a16="http://schemas.microsoft.com/office/drawing/2014/main" id="{945A8A76-0CF7-4A5D-BBA0-4EE1878BCFDF}"/>
              </a:ext>
            </a:extLst>
          </p:cNvPr>
          <p:cNvCxnSpPr/>
          <p:nvPr/>
        </p:nvCxnSpPr>
        <p:spPr>
          <a:xfrm flipH="1">
            <a:off x="7570349" y="1896782"/>
            <a:ext cx="0" cy="379875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 name="Time axis - Grid - Primary">
            <a:extLst>
              <a:ext uri="{FF2B5EF4-FFF2-40B4-BE49-F238E27FC236}">
                <a16:creationId xmlns="" xmlns:a16="http://schemas.microsoft.com/office/drawing/2014/main" id="{3AF2E7A2-D00A-42BF-AFD2-AFCB8EA192BC}"/>
              </a:ext>
            </a:extLst>
          </p:cNvPr>
          <p:cNvCxnSpPr/>
          <p:nvPr/>
        </p:nvCxnSpPr>
        <p:spPr>
          <a:xfrm flipH="1">
            <a:off x="7570349" y="1896782"/>
            <a:ext cx="0" cy="3798750"/>
          </a:xfrm>
          <a:prstGeom prst="line">
            <a:avLst/>
          </a:prstGeom>
        </p:spPr>
        <p:style>
          <a:lnRef idx="1">
            <a:schemeClr val="dk1"/>
          </a:lnRef>
          <a:fillRef idx="0">
            <a:schemeClr val="dk1"/>
          </a:fillRef>
          <a:effectRef idx="0">
            <a:schemeClr val="dk1"/>
          </a:effectRef>
          <a:fontRef idx="minor">
            <a:schemeClr val="tx1"/>
          </a:fontRef>
        </p:style>
      </p:cxnSp>
      <p:cxnSp>
        <p:nvCxnSpPr>
          <p:cNvPr id="7" name="Time axis - Grid - Secondary">
            <a:extLst>
              <a:ext uri="{FF2B5EF4-FFF2-40B4-BE49-F238E27FC236}">
                <a16:creationId xmlns="" xmlns:a16="http://schemas.microsoft.com/office/drawing/2014/main" id="{6FF35F70-2E98-45D3-AF8B-566735CD496D}"/>
              </a:ext>
            </a:extLst>
          </p:cNvPr>
          <p:cNvCxnSpPr/>
          <p:nvPr/>
        </p:nvCxnSpPr>
        <p:spPr>
          <a:xfrm flipH="1">
            <a:off x="6558404" y="1896782"/>
            <a:ext cx="0" cy="379875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269672D4-99ED-4C6E-8D4A-B0FB5C50E25E}"/>
              </a:ext>
            </a:extLst>
          </p:cNvPr>
          <p:cNvCxnSpPr/>
          <p:nvPr/>
        </p:nvCxnSpPr>
        <p:spPr>
          <a:xfrm flipH="1">
            <a:off x="5579103" y="1896782"/>
            <a:ext cx="0" cy="379875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Secondary">
            <a:extLst>
              <a:ext uri="{FF2B5EF4-FFF2-40B4-BE49-F238E27FC236}">
                <a16:creationId xmlns="" xmlns:a16="http://schemas.microsoft.com/office/drawing/2014/main" id="{14D8AAEB-D590-4317-B010-EC789CA23E76}"/>
              </a:ext>
            </a:extLst>
          </p:cNvPr>
          <p:cNvCxnSpPr/>
          <p:nvPr/>
        </p:nvCxnSpPr>
        <p:spPr>
          <a:xfrm flipH="1">
            <a:off x="4567157" y="1896782"/>
            <a:ext cx="0" cy="379875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 name="Time axis - Grid - Secondary">
            <a:extLst>
              <a:ext uri="{FF2B5EF4-FFF2-40B4-BE49-F238E27FC236}">
                <a16:creationId xmlns="" xmlns:a16="http://schemas.microsoft.com/office/drawing/2014/main" id="{343C4745-4151-4C85-8385-24D6728DE191}"/>
              </a:ext>
            </a:extLst>
          </p:cNvPr>
          <p:cNvCxnSpPr/>
          <p:nvPr/>
        </p:nvCxnSpPr>
        <p:spPr>
          <a:xfrm flipH="1">
            <a:off x="3555212" y="1896782"/>
            <a:ext cx="0" cy="379875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Time axis - Grid - Secondary">
            <a:extLst>
              <a:ext uri="{FF2B5EF4-FFF2-40B4-BE49-F238E27FC236}">
                <a16:creationId xmlns="" xmlns:a16="http://schemas.microsoft.com/office/drawing/2014/main" id="{7B1E3EF8-70A9-4E5C-809C-3A7BABE848AB}"/>
              </a:ext>
            </a:extLst>
          </p:cNvPr>
          <p:cNvCxnSpPr/>
          <p:nvPr/>
        </p:nvCxnSpPr>
        <p:spPr>
          <a:xfrm flipH="1">
            <a:off x="2575911" y="1896782"/>
            <a:ext cx="0" cy="379875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2" name="Time axis - Label - Secondary">
            <a:extLst>
              <a:ext uri="{FF2B5EF4-FFF2-40B4-BE49-F238E27FC236}">
                <a16:creationId xmlns="" xmlns:a16="http://schemas.microsoft.com/office/drawing/2014/main" id="{11F17A31-B6D8-49BC-AD64-4920E5401B2F}"/>
              </a:ext>
            </a:extLst>
          </p:cNvPr>
          <p:cNvSpPr/>
          <p:nvPr/>
        </p:nvSpPr>
        <p:spPr>
          <a:xfrm>
            <a:off x="1563966" y="1782017"/>
            <a:ext cx="1011945" cy="114766"/>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May</a:t>
            </a:r>
          </a:p>
        </p:txBody>
      </p:sp>
      <p:sp>
        <p:nvSpPr>
          <p:cNvPr id="13" name="Time axis - Label - Secondary">
            <a:extLst>
              <a:ext uri="{FF2B5EF4-FFF2-40B4-BE49-F238E27FC236}">
                <a16:creationId xmlns="" xmlns:a16="http://schemas.microsoft.com/office/drawing/2014/main" id="{C415BE3E-9B8D-44BA-88F0-D4B90CB1FB92}"/>
              </a:ext>
            </a:extLst>
          </p:cNvPr>
          <p:cNvSpPr/>
          <p:nvPr/>
        </p:nvSpPr>
        <p:spPr>
          <a:xfrm>
            <a:off x="2575911" y="1782017"/>
            <a:ext cx="979302" cy="114766"/>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Jun</a:t>
            </a:r>
          </a:p>
        </p:txBody>
      </p:sp>
      <p:sp>
        <p:nvSpPr>
          <p:cNvPr id="14" name="Time axis - Label - Secondary">
            <a:extLst>
              <a:ext uri="{FF2B5EF4-FFF2-40B4-BE49-F238E27FC236}">
                <a16:creationId xmlns="" xmlns:a16="http://schemas.microsoft.com/office/drawing/2014/main" id="{9981E97A-8A71-4578-AEFB-3E973D90F094}"/>
              </a:ext>
            </a:extLst>
          </p:cNvPr>
          <p:cNvSpPr/>
          <p:nvPr/>
        </p:nvSpPr>
        <p:spPr>
          <a:xfrm>
            <a:off x="3555212" y="1782017"/>
            <a:ext cx="1011945" cy="114766"/>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Jul</a:t>
            </a:r>
          </a:p>
        </p:txBody>
      </p:sp>
      <p:sp>
        <p:nvSpPr>
          <p:cNvPr id="15" name="Time axis - Label - Secondary">
            <a:extLst>
              <a:ext uri="{FF2B5EF4-FFF2-40B4-BE49-F238E27FC236}">
                <a16:creationId xmlns="" xmlns:a16="http://schemas.microsoft.com/office/drawing/2014/main" id="{FCCC95EB-AD50-4FC4-9392-A98C3D75B2B0}"/>
              </a:ext>
            </a:extLst>
          </p:cNvPr>
          <p:cNvSpPr/>
          <p:nvPr/>
        </p:nvSpPr>
        <p:spPr>
          <a:xfrm>
            <a:off x="4567157" y="1782017"/>
            <a:ext cx="1011945" cy="114766"/>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Aug</a:t>
            </a:r>
          </a:p>
        </p:txBody>
      </p:sp>
      <p:sp>
        <p:nvSpPr>
          <p:cNvPr id="16" name="Time axis - Label - Secondary">
            <a:extLst>
              <a:ext uri="{FF2B5EF4-FFF2-40B4-BE49-F238E27FC236}">
                <a16:creationId xmlns="" xmlns:a16="http://schemas.microsoft.com/office/drawing/2014/main" id="{EAD889D6-605E-4C59-8170-AD6AADCE39E3}"/>
              </a:ext>
            </a:extLst>
          </p:cNvPr>
          <p:cNvSpPr/>
          <p:nvPr/>
        </p:nvSpPr>
        <p:spPr>
          <a:xfrm>
            <a:off x="5579103" y="1782017"/>
            <a:ext cx="979302" cy="114766"/>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Sep</a:t>
            </a:r>
          </a:p>
        </p:txBody>
      </p:sp>
      <p:sp>
        <p:nvSpPr>
          <p:cNvPr id="17" name="Time axis - Label - Primary">
            <a:extLst>
              <a:ext uri="{FF2B5EF4-FFF2-40B4-BE49-F238E27FC236}">
                <a16:creationId xmlns="" xmlns:a16="http://schemas.microsoft.com/office/drawing/2014/main" id="{BD8592FF-AB2B-4CDA-900B-5351AF7D0861}"/>
              </a:ext>
            </a:extLst>
          </p:cNvPr>
          <p:cNvSpPr/>
          <p:nvPr/>
        </p:nvSpPr>
        <p:spPr>
          <a:xfrm>
            <a:off x="1563967" y="1667251"/>
            <a:ext cx="6006383" cy="114766"/>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750" dirty="0">
                <a:solidFill>
                  <a:schemeClr val="tx1"/>
                </a:solidFill>
              </a:rPr>
              <a:t>2018</a:t>
            </a:r>
          </a:p>
        </p:txBody>
      </p:sp>
      <p:sp>
        <p:nvSpPr>
          <p:cNvPr id="18" name="Time axis - Label - Secondary">
            <a:extLst>
              <a:ext uri="{FF2B5EF4-FFF2-40B4-BE49-F238E27FC236}">
                <a16:creationId xmlns="" xmlns:a16="http://schemas.microsoft.com/office/drawing/2014/main" id="{7ECF733B-BD50-454C-80ED-D675052525EC}"/>
              </a:ext>
            </a:extLst>
          </p:cNvPr>
          <p:cNvSpPr/>
          <p:nvPr/>
        </p:nvSpPr>
        <p:spPr>
          <a:xfrm>
            <a:off x="6558404" y="1782017"/>
            <a:ext cx="1011945" cy="114766"/>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675" dirty="0">
                <a:solidFill>
                  <a:schemeClr val="tx1"/>
                </a:solidFill>
              </a:rPr>
              <a:t>Oct</a:t>
            </a:r>
          </a:p>
        </p:txBody>
      </p:sp>
      <p:sp>
        <p:nvSpPr>
          <p:cNvPr id="19" name="Overall Frame">
            <a:extLst>
              <a:ext uri="{FF2B5EF4-FFF2-40B4-BE49-F238E27FC236}">
                <a16:creationId xmlns="" xmlns:a16="http://schemas.microsoft.com/office/drawing/2014/main" id="{4697CA83-BF02-4B01-9F73-F09A15A055E7}"/>
              </a:ext>
            </a:extLst>
          </p:cNvPr>
          <p:cNvSpPr/>
          <p:nvPr/>
        </p:nvSpPr>
        <p:spPr>
          <a:xfrm>
            <a:off x="1563967" y="1896782"/>
            <a:ext cx="6006383" cy="379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000" rIns="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750" dirty="0">
              <a:solidFill>
                <a:schemeClr val="tx1"/>
              </a:solidFill>
            </a:endParaRPr>
          </a:p>
        </p:txBody>
      </p:sp>
      <p:sp>
        <p:nvSpPr>
          <p:cNvPr id="20" name="As-Built">
            <a:extLst>
              <a:ext uri="{FF2B5EF4-FFF2-40B4-BE49-F238E27FC236}">
                <a16:creationId xmlns="" xmlns:a16="http://schemas.microsoft.com/office/drawing/2014/main" id="{01D9B7E1-ABBF-4EFE-B8E8-9B2CC9810CBC}"/>
              </a:ext>
            </a:extLst>
          </p:cNvPr>
          <p:cNvSpPr/>
          <p:nvPr/>
        </p:nvSpPr>
        <p:spPr>
          <a:xfrm>
            <a:off x="2575911" y="2050811"/>
            <a:ext cx="1468953"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4384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1" name="As-Built">
            <a:extLst>
              <a:ext uri="{FF2B5EF4-FFF2-40B4-BE49-F238E27FC236}">
                <a16:creationId xmlns="" xmlns:a16="http://schemas.microsoft.com/office/drawing/2014/main" id="{987C1C50-66EF-4285-B7E7-5F0EFB931D82}"/>
              </a:ext>
            </a:extLst>
          </p:cNvPr>
          <p:cNvSpPr/>
          <p:nvPr/>
        </p:nvSpPr>
        <p:spPr>
          <a:xfrm>
            <a:off x="3653143" y="2250745"/>
            <a:ext cx="2252393"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448563"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2" name="As-Built">
            <a:extLst>
              <a:ext uri="{FF2B5EF4-FFF2-40B4-BE49-F238E27FC236}">
                <a16:creationId xmlns="" xmlns:a16="http://schemas.microsoft.com/office/drawing/2014/main" id="{3CB40CC6-F660-4C63-82CB-9CF7258C8FF4}"/>
              </a:ext>
            </a:extLst>
          </p:cNvPr>
          <p:cNvSpPr/>
          <p:nvPr/>
        </p:nvSpPr>
        <p:spPr>
          <a:xfrm>
            <a:off x="2575912" y="2450679"/>
            <a:ext cx="1991246"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3" name="As-Built">
            <a:extLst>
              <a:ext uri="{FF2B5EF4-FFF2-40B4-BE49-F238E27FC236}">
                <a16:creationId xmlns="" xmlns:a16="http://schemas.microsoft.com/office/drawing/2014/main" id="{820B153B-A6A9-4233-9187-68E6F4BD5E9B}"/>
              </a:ext>
            </a:extLst>
          </p:cNvPr>
          <p:cNvSpPr/>
          <p:nvPr/>
        </p:nvSpPr>
        <p:spPr>
          <a:xfrm>
            <a:off x="4567157" y="2650614"/>
            <a:ext cx="2023890"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213854"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B2 - Superstructure</a:t>
            </a:r>
          </a:p>
        </p:txBody>
      </p:sp>
      <p:sp>
        <p:nvSpPr>
          <p:cNvPr id="24" name="Milestone">
            <a:extLst>
              <a:ext uri="{FF2B5EF4-FFF2-40B4-BE49-F238E27FC236}">
                <a16:creationId xmlns="" xmlns:a16="http://schemas.microsoft.com/office/drawing/2014/main" id="{8D252D17-0F30-4FD2-BE3E-AB7180575957}"/>
              </a:ext>
            </a:extLst>
          </p:cNvPr>
          <p:cNvSpPr/>
          <p:nvPr/>
        </p:nvSpPr>
        <p:spPr>
          <a:xfrm>
            <a:off x="6517227" y="2827594"/>
            <a:ext cx="157717" cy="137719"/>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sp>
        <p:nvSpPr>
          <p:cNvPr id="26" name="As-Built">
            <a:extLst>
              <a:ext uri="{FF2B5EF4-FFF2-40B4-BE49-F238E27FC236}">
                <a16:creationId xmlns="" xmlns:a16="http://schemas.microsoft.com/office/drawing/2014/main" id="{B7589774-682F-40F6-A9A8-DDC648A2DF85}"/>
              </a:ext>
            </a:extLst>
          </p:cNvPr>
          <p:cNvSpPr/>
          <p:nvPr/>
        </p:nvSpPr>
        <p:spPr>
          <a:xfrm>
            <a:off x="2575911" y="3250416"/>
            <a:ext cx="1468953"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4384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27" name="As-Built">
            <a:extLst>
              <a:ext uri="{FF2B5EF4-FFF2-40B4-BE49-F238E27FC236}">
                <a16:creationId xmlns="" xmlns:a16="http://schemas.microsoft.com/office/drawing/2014/main" id="{5A2BA198-E94B-4CFD-8613-8ACB53AEDF7D}"/>
              </a:ext>
            </a:extLst>
          </p:cNvPr>
          <p:cNvSpPr/>
          <p:nvPr/>
        </p:nvSpPr>
        <p:spPr>
          <a:xfrm>
            <a:off x="3653143" y="3450350"/>
            <a:ext cx="2252393"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448563"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28" name="As-Built">
            <a:extLst>
              <a:ext uri="{FF2B5EF4-FFF2-40B4-BE49-F238E27FC236}">
                <a16:creationId xmlns="" xmlns:a16="http://schemas.microsoft.com/office/drawing/2014/main" id="{82899B02-BC64-45AB-ACC5-7938C29EDE39}"/>
              </a:ext>
            </a:extLst>
          </p:cNvPr>
          <p:cNvSpPr/>
          <p:nvPr/>
        </p:nvSpPr>
        <p:spPr>
          <a:xfrm>
            <a:off x="2575911" y="3650284"/>
            <a:ext cx="489651"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29" name="Custom1">
            <a:extLst>
              <a:ext uri="{FF2B5EF4-FFF2-40B4-BE49-F238E27FC236}">
                <a16:creationId xmlns="" xmlns:a16="http://schemas.microsoft.com/office/drawing/2014/main" id="{EDD3A684-EAE4-47A4-8118-2AFAFE8BFECB}"/>
              </a:ext>
            </a:extLst>
          </p:cNvPr>
          <p:cNvSpPr/>
          <p:nvPr/>
        </p:nvSpPr>
        <p:spPr>
          <a:xfrm>
            <a:off x="3065562" y="3646518"/>
            <a:ext cx="1501596" cy="91813"/>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0" name="As-Built">
            <a:extLst>
              <a:ext uri="{FF2B5EF4-FFF2-40B4-BE49-F238E27FC236}">
                <a16:creationId xmlns="" xmlns:a16="http://schemas.microsoft.com/office/drawing/2014/main" id="{70F0DD46-A18E-47BE-B4FD-5033BA649133}"/>
              </a:ext>
            </a:extLst>
          </p:cNvPr>
          <p:cNvSpPr/>
          <p:nvPr/>
        </p:nvSpPr>
        <p:spPr>
          <a:xfrm>
            <a:off x="4567157" y="3846453"/>
            <a:ext cx="2023890"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1385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31" name="Milestone">
            <a:extLst>
              <a:ext uri="{FF2B5EF4-FFF2-40B4-BE49-F238E27FC236}">
                <a16:creationId xmlns="" xmlns:a16="http://schemas.microsoft.com/office/drawing/2014/main" id="{027A28E7-C5A2-426E-8955-E5E44AB22C70}"/>
              </a:ext>
            </a:extLst>
          </p:cNvPr>
          <p:cNvSpPr/>
          <p:nvPr/>
        </p:nvSpPr>
        <p:spPr>
          <a:xfrm>
            <a:off x="6517227" y="4023434"/>
            <a:ext cx="157717" cy="137719"/>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sp>
        <p:nvSpPr>
          <p:cNvPr id="33" name="As-Built">
            <a:extLst>
              <a:ext uri="{FF2B5EF4-FFF2-40B4-BE49-F238E27FC236}">
                <a16:creationId xmlns="" xmlns:a16="http://schemas.microsoft.com/office/drawing/2014/main" id="{5EC523D7-A9AD-4C31-9072-54430D59BB90}"/>
              </a:ext>
            </a:extLst>
          </p:cNvPr>
          <p:cNvSpPr/>
          <p:nvPr/>
        </p:nvSpPr>
        <p:spPr>
          <a:xfrm>
            <a:off x="2575911" y="4446255"/>
            <a:ext cx="1468953"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43846"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Substructure</a:t>
            </a:r>
          </a:p>
        </p:txBody>
      </p:sp>
      <p:sp>
        <p:nvSpPr>
          <p:cNvPr id="34" name="As-Built">
            <a:extLst>
              <a:ext uri="{FF2B5EF4-FFF2-40B4-BE49-F238E27FC236}">
                <a16:creationId xmlns="" xmlns:a16="http://schemas.microsoft.com/office/drawing/2014/main" id="{8FD966E1-1B8C-49FB-8845-ECD4165C2246}"/>
              </a:ext>
            </a:extLst>
          </p:cNvPr>
          <p:cNvSpPr/>
          <p:nvPr/>
        </p:nvSpPr>
        <p:spPr>
          <a:xfrm>
            <a:off x="3653143" y="4646190"/>
            <a:ext cx="2252393"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448563"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B1 - Superstructure</a:t>
            </a:r>
          </a:p>
        </p:txBody>
      </p:sp>
      <p:sp>
        <p:nvSpPr>
          <p:cNvPr id="35" name="As-Built">
            <a:extLst>
              <a:ext uri="{FF2B5EF4-FFF2-40B4-BE49-F238E27FC236}">
                <a16:creationId xmlns="" xmlns:a16="http://schemas.microsoft.com/office/drawing/2014/main" id="{9D098798-28F6-4338-8D8B-2C61C01A8E3E}"/>
              </a:ext>
            </a:extLst>
          </p:cNvPr>
          <p:cNvSpPr/>
          <p:nvPr/>
        </p:nvSpPr>
        <p:spPr>
          <a:xfrm>
            <a:off x="2575911" y="4846124"/>
            <a:ext cx="489651"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379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6" name="As-Built">
            <a:extLst>
              <a:ext uri="{FF2B5EF4-FFF2-40B4-BE49-F238E27FC236}">
                <a16:creationId xmlns="" xmlns:a16="http://schemas.microsoft.com/office/drawing/2014/main" id="{9756B9A9-6E31-4A9B-9776-E29D4947E307}"/>
              </a:ext>
            </a:extLst>
          </p:cNvPr>
          <p:cNvSpPr/>
          <p:nvPr/>
        </p:nvSpPr>
        <p:spPr>
          <a:xfrm>
            <a:off x="3065563" y="5046058"/>
            <a:ext cx="1991246"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18032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37" name="Milestone">
            <a:extLst>
              <a:ext uri="{FF2B5EF4-FFF2-40B4-BE49-F238E27FC236}">
                <a16:creationId xmlns="" xmlns:a16="http://schemas.microsoft.com/office/drawing/2014/main" id="{E376FA0B-87F6-4CA4-B2AB-DF4A238EE79C}"/>
              </a:ext>
            </a:extLst>
          </p:cNvPr>
          <p:cNvSpPr/>
          <p:nvPr/>
        </p:nvSpPr>
        <p:spPr>
          <a:xfrm>
            <a:off x="5831715" y="5223039"/>
            <a:ext cx="157717" cy="137719"/>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9700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Project Completion</a:t>
            </a:r>
          </a:p>
        </p:txBody>
      </p:sp>
      <p:cxnSp>
        <p:nvCxnSpPr>
          <p:cNvPr id="40" name="Straight Connector 39">
            <a:extLst>
              <a:ext uri="{FF2B5EF4-FFF2-40B4-BE49-F238E27FC236}">
                <a16:creationId xmlns="" xmlns:a16="http://schemas.microsoft.com/office/drawing/2014/main" id="{D29C6B09-47FF-4FD3-9BA8-659AB58E2027}"/>
              </a:ext>
            </a:extLst>
          </p:cNvPr>
          <p:cNvCxnSpPr>
            <a:cxnSpLocks/>
          </p:cNvCxnSpPr>
          <p:nvPr/>
        </p:nvCxnSpPr>
        <p:spPr>
          <a:xfrm>
            <a:off x="1568809" y="3109270"/>
            <a:ext cx="60063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B9173729-966D-42A2-B693-D25EC0C553AD}"/>
              </a:ext>
            </a:extLst>
          </p:cNvPr>
          <p:cNvCxnSpPr>
            <a:cxnSpLocks/>
          </p:cNvCxnSpPr>
          <p:nvPr/>
        </p:nvCxnSpPr>
        <p:spPr>
          <a:xfrm>
            <a:off x="1568809" y="4240966"/>
            <a:ext cx="60063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Custom1">
            <a:extLst>
              <a:ext uri="{FF2B5EF4-FFF2-40B4-BE49-F238E27FC236}">
                <a16:creationId xmlns="" xmlns:a16="http://schemas.microsoft.com/office/drawing/2014/main" id="{07596BC7-4353-40E5-8B9A-8B9CF03C91A1}"/>
              </a:ext>
            </a:extLst>
          </p:cNvPr>
          <p:cNvSpPr/>
          <p:nvPr/>
        </p:nvSpPr>
        <p:spPr>
          <a:xfrm>
            <a:off x="3070403" y="4846123"/>
            <a:ext cx="1501596" cy="91813"/>
          </a:xfrm>
          <a:prstGeom prst="rect">
            <a:avLst/>
          </a:prstGeom>
          <a:pattFill prst="wdUpDiag">
            <a:fgClr>
              <a:srgbClr val="FF0000"/>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67737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Substructure</a:t>
            </a:r>
          </a:p>
        </p:txBody>
      </p:sp>
      <p:sp>
        <p:nvSpPr>
          <p:cNvPr id="46" name="As-Built">
            <a:extLst>
              <a:ext uri="{FF2B5EF4-FFF2-40B4-BE49-F238E27FC236}">
                <a16:creationId xmlns="" xmlns:a16="http://schemas.microsoft.com/office/drawing/2014/main" id="{5CACB757-B180-4524-AB1B-3AD2C35606F4}"/>
              </a:ext>
            </a:extLst>
          </p:cNvPr>
          <p:cNvSpPr/>
          <p:nvPr/>
        </p:nvSpPr>
        <p:spPr>
          <a:xfrm>
            <a:off x="4570881" y="5046057"/>
            <a:ext cx="2023890" cy="91813"/>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13854"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750" dirty="0">
                <a:solidFill>
                  <a:sysClr val="windowText" lastClr="000000"/>
                </a:solidFill>
              </a:rPr>
              <a:t>B2 - Superstructure</a:t>
            </a:r>
          </a:p>
        </p:txBody>
      </p:sp>
      <p:sp>
        <p:nvSpPr>
          <p:cNvPr id="47" name="Milestone">
            <a:extLst>
              <a:ext uri="{FF2B5EF4-FFF2-40B4-BE49-F238E27FC236}">
                <a16:creationId xmlns="" xmlns:a16="http://schemas.microsoft.com/office/drawing/2014/main" id="{DCC3C79B-9082-44FD-ACBE-16E7D02E1237}"/>
              </a:ext>
            </a:extLst>
          </p:cNvPr>
          <p:cNvSpPr/>
          <p:nvPr/>
        </p:nvSpPr>
        <p:spPr>
          <a:xfrm>
            <a:off x="6508377" y="5223038"/>
            <a:ext cx="157717" cy="137719"/>
          </a:xfrm>
          <a:prstGeom prst="diamon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9700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750" dirty="0">
                <a:solidFill>
                  <a:sysClr val="windowText" lastClr="000000"/>
                </a:solidFill>
              </a:rPr>
              <a:t>Project Completion</a:t>
            </a:r>
          </a:p>
        </p:txBody>
      </p:sp>
      <p:sp>
        <p:nvSpPr>
          <p:cNvPr id="49" name="TextBox 48">
            <a:extLst>
              <a:ext uri="{FF2B5EF4-FFF2-40B4-BE49-F238E27FC236}">
                <a16:creationId xmlns="" xmlns:a16="http://schemas.microsoft.com/office/drawing/2014/main" id="{6F773B62-FF77-4D10-AAE1-8870D1ABFCD2}"/>
              </a:ext>
            </a:extLst>
          </p:cNvPr>
          <p:cNvSpPr txBox="1"/>
          <p:nvPr/>
        </p:nvSpPr>
        <p:spPr>
          <a:xfrm>
            <a:off x="45085" y="3410268"/>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2 – Identify a selected delay event</a:t>
            </a:r>
          </a:p>
        </p:txBody>
      </p:sp>
      <p:sp>
        <p:nvSpPr>
          <p:cNvPr id="50" name="TextBox 49">
            <a:extLst>
              <a:ext uri="{FF2B5EF4-FFF2-40B4-BE49-F238E27FC236}">
                <a16:creationId xmlns="" xmlns:a16="http://schemas.microsoft.com/office/drawing/2014/main" id="{4196928C-DC8A-47F7-8989-1BD009350A82}"/>
              </a:ext>
            </a:extLst>
          </p:cNvPr>
          <p:cNvSpPr txBox="1"/>
          <p:nvPr/>
        </p:nvSpPr>
        <p:spPr>
          <a:xfrm>
            <a:off x="45085" y="2233077"/>
            <a:ext cx="1485000" cy="323165"/>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1 – Establish As-built programme and logic</a:t>
            </a:r>
          </a:p>
        </p:txBody>
      </p:sp>
      <p:sp>
        <p:nvSpPr>
          <p:cNvPr id="51" name="TextBox 50">
            <a:extLst>
              <a:ext uri="{FF2B5EF4-FFF2-40B4-BE49-F238E27FC236}">
                <a16:creationId xmlns="" xmlns:a16="http://schemas.microsoft.com/office/drawing/2014/main" id="{33310268-EE44-4A8E-8C7B-1EFD3A154D34}"/>
              </a:ext>
            </a:extLst>
          </p:cNvPr>
          <p:cNvSpPr txBox="1"/>
          <p:nvPr/>
        </p:nvSpPr>
        <p:spPr>
          <a:xfrm>
            <a:off x="39537" y="4624266"/>
            <a:ext cx="1485000" cy="438582"/>
          </a:xfrm>
          <a:prstGeom prst="rect">
            <a:avLst/>
          </a:prstGeom>
          <a:solidFill>
            <a:schemeClr val="accent1">
              <a:lumMod val="20000"/>
              <a:lumOff val="80000"/>
            </a:schemeClr>
          </a:solidFill>
          <a:ln>
            <a:solidFill>
              <a:schemeClr val="tx1"/>
            </a:solidFill>
          </a:ln>
        </p:spPr>
        <p:txBody>
          <a:bodyPr wrap="square" rtlCol="0" anchor="ctr" anchorCtr="0">
            <a:spAutoFit/>
          </a:bodyPr>
          <a:lstStyle>
            <a:defPPr>
              <a:defRPr lang="en-US"/>
            </a:defPPr>
            <a:lvl1pPr>
              <a:defRPr sz="1000" b="1"/>
            </a:lvl1pPr>
          </a:lstStyle>
          <a:p>
            <a:r>
              <a:rPr lang="en-GB" sz="750" dirty="0"/>
              <a:t>STEP 3 – Remove selected delay events and measure effect of delay</a:t>
            </a:r>
          </a:p>
        </p:txBody>
      </p:sp>
      <p:cxnSp>
        <p:nvCxnSpPr>
          <p:cNvPr id="52" name="Straight Arrow Connector 51">
            <a:extLst>
              <a:ext uri="{FF2B5EF4-FFF2-40B4-BE49-F238E27FC236}">
                <a16:creationId xmlns="" xmlns:a16="http://schemas.microsoft.com/office/drawing/2014/main" id="{176E9A38-306C-4BCA-A1A0-1CC0489C6EF9}"/>
              </a:ext>
            </a:extLst>
          </p:cNvPr>
          <p:cNvCxnSpPr>
            <a:cxnSpLocks/>
            <a:stCxn id="22" idx="3"/>
            <a:endCxn id="23" idx="1"/>
          </p:cNvCxnSpPr>
          <p:nvPr/>
        </p:nvCxnSpPr>
        <p:spPr>
          <a:xfrm>
            <a:off x="4567157" y="2496586"/>
            <a:ext cx="0" cy="199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6A38001C-A3D9-4195-B6F4-A5772A2BDFFD}"/>
              </a:ext>
            </a:extLst>
          </p:cNvPr>
          <p:cNvCxnSpPr>
            <a:cxnSpLocks/>
            <a:endCxn id="24" idx="0"/>
          </p:cNvCxnSpPr>
          <p:nvPr/>
        </p:nvCxnSpPr>
        <p:spPr>
          <a:xfrm flipH="1">
            <a:off x="6596085" y="2696520"/>
            <a:ext cx="0" cy="131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 xmlns:a16="http://schemas.microsoft.com/office/drawing/2014/main" id="{A66219A7-F2AE-4ADF-8DE5-01A6767BA877}"/>
              </a:ext>
            </a:extLst>
          </p:cNvPr>
          <p:cNvCxnSpPr>
            <a:cxnSpLocks/>
            <a:stCxn id="29" idx="3"/>
            <a:endCxn id="30" idx="1"/>
          </p:cNvCxnSpPr>
          <p:nvPr/>
        </p:nvCxnSpPr>
        <p:spPr>
          <a:xfrm flipH="1">
            <a:off x="4567158" y="3692425"/>
            <a:ext cx="1" cy="199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 xmlns:a16="http://schemas.microsoft.com/office/drawing/2014/main" id="{F50EE886-8D2D-4805-A734-D6E3DAC4F21A}"/>
              </a:ext>
            </a:extLst>
          </p:cNvPr>
          <p:cNvCxnSpPr>
            <a:cxnSpLocks/>
            <a:endCxn id="31" idx="0"/>
          </p:cNvCxnSpPr>
          <p:nvPr/>
        </p:nvCxnSpPr>
        <p:spPr>
          <a:xfrm flipH="1">
            <a:off x="6596086" y="3892359"/>
            <a:ext cx="2498" cy="131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7AF63CE4-6983-45D7-9E6E-37F74AD4B37A}"/>
              </a:ext>
            </a:extLst>
          </p:cNvPr>
          <p:cNvCxnSpPr>
            <a:cxnSpLocks/>
          </p:cNvCxnSpPr>
          <p:nvPr/>
        </p:nvCxnSpPr>
        <p:spPr>
          <a:xfrm>
            <a:off x="4571999" y="4892029"/>
            <a:ext cx="0" cy="199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 xmlns:a16="http://schemas.microsoft.com/office/drawing/2014/main" id="{A9421060-382E-4088-847B-07C6A19835D7}"/>
              </a:ext>
            </a:extLst>
          </p:cNvPr>
          <p:cNvCxnSpPr>
            <a:cxnSpLocks/>
            <a:stCxn id="46" idx="3"/>
            <a:endCxn id="47" idx="0"/>
          </p:cNvCxnSpPr>
          <p:nvPr/>
        </p:nvCxnSpPr>
        <p:spPr>
          <a:xfrm flipH="1">
            <a:off x="6587235" y="5091964"/>
            <a:ext cx="7536" cy="131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 xmlns:a16="http://schemas.microsoft.com/office/drawing/2014/main" id="{3F437AC6-632C-4483-BAC0-3F27FBB38D04}"/>
              </a:ext>
            </a:extLst>
          </p:cNvPr>
          <p:cNvCxnSpPr>
            <a:cxnSpLocks/>
            <a:stCxn id="20" idx="3"/>
          </p:cNvCxnSpPr>
          <p:nvPr/>
        </p:nvCxnSpPr>
        <p:spPr>
          <a:xfrm>
            <a:off x="4044864" y="2096717"/>
            <a:ext cx="0" cy="171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 xmlns:a16="http://schemas.microsoft.com/office/drawing/2014/main" id="{646BE9A9-1F91-4C46-B807-FEF2A2B301FD}"/>
              </a:ext>
            </a:extLst>
          </p:cNvPr>
          <p:cNvCxnSpPr>
            <a:cxnSpLocks/>
            <a:stCxn id="26" idx="3"/>
          </p:cNvCxnSpPr>
          <p:nvPr/>
        </p:nvCxnSpPr>
        <p:spPr>
          <a:xfrm>
            <a:off x="4044864" y="3296322"/>
            <a:ext cx="0" cy="160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 xmlns:a16="http://schemas.microsoft.com/office/drawing/2014/main" id="{34A1BD19-C0D4-4380-A9DF-CD97B62F2B2C}"/>
              </a:ext>
            </a:extLst>
          </p:cNvPr>
          <p:cNvCxnSpPr>
            <a:cxnSpLocks/>
            <a:stCxn id="33" idx="3"/>
          </p:cNvCxnSpPr>
          <p:nvPr/>
        </p:nvCxnSpPr>
        <p:spPr>
          <a:xfrm>
            <a:off x="4044864" y="4492162"/>
            <a:ext cx="0" cy="160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117">
            <a:extLst>
              <a:ext uri="{FF2B5EF4-FFF2-40B4-BE49-F238E27FC236}">
                <a16:creationId xmlns="" xmlns:a16="http://schemas.microsoft.com/office/drawing/2014/main" id="{987D1AE9-F563-49F3-86BA-0C1252D3863A}"/>
              </a:ext>
            </a:extLst>
          </p:cNvPr>
          <p:cNvCxnSpPr>
            <a:cxnSpLocks/>
          </p:cNvCxnSpPr>
          <p:nvPr/>
        </p:nvCxnSpPr>
        <p:spPr>
          <a:xfrm>
            <a:off x="5898168" y="3496255"/>
            <a:ext cx="690549" cy="530942"/>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117">
            <a:extLst>
              <a:ext uri="{FF2B5EF4-FFF2-40B4-BE49-F238E27FC236}">
                <a16:creationId xmlns="" xmlns:a16="http://schemas.microsoft.com/office/drawing/2014/main" id="{A37AD0CE-2771-451F-886C-EB5BB65F8E94}"/>
              </a:ext>
            </a:extLst>
          </p:cNvPr>
          <p:cNvCxnSpPr>
            <a:cxnSpLocks/>
          </p:cNvCxnSpPr>
          <p:nvPr/>
        </p:nvCxnSpPr>
        <p:spPr>
          <a:xfrm>
            <a:off x="5905536" y="2298770"/>
            <a:ext cx="690549" cy="530942"/>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1" name="Rectangular Callout 114">
            <a:extLst>
              <a:ext uri="{FF2B5EF4-FFF2-40B4-BE49-F238E27FC236}">
                <a16:creationId xmlns="" xmlns:a16="http://schemas.microsoft.com/office/drawing/2014/main" id="{846A56A0-9491-4A06-A8A1-E5324BB98E65}"/>
              </a:ext>
            </a:extLst>
          </p:cNvPr>
          <p:cNvSpPr/>
          <p:nvPr/>
        </p:nvSpPr>
        <p:spPr>
          <a:xfrm>
            <a:off x="1627377" y="3857553"/>
            <a:ext cx="1632643" cy="323165"/>
          </a:xfrm>
          <a:prstGeom prst="wedgeRectCallout">
            <a:avLst>
              <a:gd name="adj1" fmla="val 78285"/>
              <a:gd name="adj2" fmla="val -888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b="1" u="sng" dirty="0">
                <a:solidFill>
                  <a:schemeClr val="tx1"/>
                </a:solidFill>
              </a:rPr>
              <a:t>Delay Event</a:t>
            </a:r>
            <a:r>
              <a:rPr lang="en-GB" sz="750" dirty="0">
                <a:solidFill>
                  <a:schemeClr val="tx1"/>
                </a:solidFill>
              </a:rPr>
              <a:t> – Remedial works to building 2 substructure</a:t>
            </a:r>
          </a:p>
        </p:txBody>
      </p:sp>
      <p:sp>
        <p:nvSpPr>
          <p:cNvPr id="92" name="Rectangular Callout 133">
            <a:extLst>
              <a:ext uri="{FF2B5EF4-FFF2-40B4-BE49-F238E27FC236}">
                <a16:creationId xmlns="" xmlns:a16="http://schemas.microsoft.com/office/drawing/2014/main" id="{44778D59-A767-4F87-A948-8EA1F49712DA}"/>
              </a:ext>
            </a:extLst>
          </p:cNvPr>
          <p:cNvSpPr/>
          <p:nvPr/>
        </p:nvSpPr>
        <p:spPr>
          <a:xfrm>
            <a:off x="6855822" y="4370282"/>
            <a:ext cx="2026858" cy="438582"/>
          </a:xfrm>
          <a:prstGeom prst="wedgeRectCallout">
            <a:avLst>
              <a:gd name="adj1" fmla="val -93603"/>
              <a:gd name="adj2" fmla="val 1543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21-day improvement to Project Completion (10 September from 1 October), so the delay event is said to have caused 21 days of critical delay.</a:t>
            </a:r>
          </a:p>
        </p:txBody>
      </p:sp>
      <p:sp>
        <p:nvSpPr>
          <p:cNvPr id="93" name="Rectangular Callout 132">
            <a:extLst>
              <a:ext uri="{FF2B5EF4-FFF2-40B4-BE49-F238E27FC236}">
                <a16:creationId xmlns="" xmlns:a16="http://schemas.microsoft.com/office/drawing/2014/main" id="{B7858C37-76CA-4D04-98C4-3F6C30B20F9B}"/>
              </a:ext>
            </a:extLst>
          </p:cNvPr>
          <p:cNvSpPr/>
          <p:nvPr/>
        </p:nvSpPr>
        <p:spPr>
          <a:xfrm>
            <a:off x="2118904" y="5249578"/>
            <a:ext cx="1468953" cy="323165"/>
          </a:xfrm>
          <a:prstGeom prst="wedgeRectCallout">
            <a:avLst>
              <a:gd name="adj1" fmla="val 74671"/>
              <a:gd name="adj2" fmla="val -1520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750" dirty="0">
                <a:solidFill>
                  <a:schemeClr val="tx1"/>
                </a:solidFill>
              </a:rPr>
              <a:t>Remove delay event and collapse back programme</a:t>
            </a:r>
          </a:p>
        </p:txBody>
      </p:sp>
      <p:cxnSp>
        <p:nvCxnSpPr>
          <p:cNvPr id="94" name="Straight Arrow Connector 93">
            <a:extLst>
              <a:ext uri="{FF2B5EF4-FFF2-40B4-BE49-F238E27FC236}">
                <a16:creationId xmlns="" xmlns:a16="http://schemas.microsoft.com/office/drawing/2014/main" id="{515DA6DB-C3F3-4412-9266-86E39B17221A}"/>
              </a:ext>
            </a:extLst>
          </p:cNvPr>
          <p:cNvCxnSpPr>
            <a:cxnSpLocks/>
            <a:stCxn id="34" idx="3"/>
            <a:endCxn id="37" idx="0"/>
          </p:cNvCxnSpPr>
          <p:nvPr/>
        </p:nvCxnSpPr>
        <p:spPr>
          <a:xfrm>
            <a:off x="5905536" y="4692097"/>
            <a:ext cx="5038" cy="5309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 xmlns:a16="http://schemas.microsoft.com/office/drawing/2014/main" id="{0B552C78-F7CF-40BE-BFE9-FE81363FC2A1}"/>
              </a:ext>
            </a:extLst>
          </p:cNvPr>
          <p:cNvCxnSpPr>
            <a:cxnSpLocks/>
            <a:stCxn id="35" idx="3"/>
            <a:endCxn id="36" idx="1"/>
          </p:cNvCxnSpPr>
          <p:nvPr/>
        </p:nvCxnSpPr>
        <p:spPr>
          <a:xfrm>
            <a:off x="3065562" y="4892031"/>
            <a:ext cx="0" cy="199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117">
            <a:extLst>
              <a:ext uri="{FF2B5EF4-FFF2-40B4-BE49-F238E27FC236}">
                <a16:creationId xmlns="" xmlns:a16="http://schemas.microsoft.com/office/drawing/2014/main" id="{8C827D6F-0D1D-43ED-B82B-C3FBB31FB0A3}"/>
              </a:ext>
            </a:extLst>
          </p:cNvPr>
          <p:cNvCxnSpPr>
            <a:cxnSpLocks/>
            <a:endCxn id="37" idx="0"/>
          </p:cNvCxnSpPr>
          <p:nvPr/>
        </p:nvCxnSpPr>
        <p:spPr>
          <a:xfrm>
            <a:off x="5056808" y="5091964"/>
            <a:ext cx="853766" cy="131075"/>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 xmlns:a16="http://schemas.microsoft.com/office/drawing/2014/main" id="{B504CDB8-1D4E-43CB-AFD6-BD0A5F1C3995}"/>
              </a:ext>
            </a:extLst>
          </p:cNvPr>
          <p:cNvSpPr txBox="1"/>
          <p:nvPr/>
        </p:nvSpPr>
        <p:spPr>
          <a:xfrm>
            <a:off x="6563753" y="2422056"/>
            <a:ext cx="381836" cy="207749"/>
          </a:xfrm>
          <a:prstGeom prst="rect">
            <a:avLst/>
          </a:prstGeom>
          <a:noFill/>
        </p:spPr>
        <p:txBody>
          <a:bodyPr wrap="none" rtlCol="0">
            <a:spAutoFit/>
          </a:bodyPr>
          <a:lstStyle/>
          <a:p>
            <a:r>
              <a:rPr lang="en-GB" sz="750" dirty="0"/>
              <a:t>Float</a:t>
            </a:r>
          </a:p>
        </p:txBody>
      </p:sp>
      <p:sp>
        <p:nvSpPr>
          <p:cNvPr id="109" name="TextBox 108">
            <a:extLst>
              <a:ext uri="{FF2B5EF4-FFF2-40B4-BE49-F238E27FC236}">
                <a16:creationId xmlns="" xmlns:a16="http://schemas.microsoft.com/office/drawing/2014/main" id="{00462C47-523F-4E37-B1BD-1E838D865D84}"/>
              </a:ext>
            </a:extLst>
          </p:cNvPr>
          <p:cNvSpPr txBox="1"/>
          <p:nvPr/>
        </p:nvSpPr>
        <p:spPr>
          <a:xfrm>
            <a:off x="6558404" y="3563808"/>
            <a:ext cx="381836" cy="207749"/>
          </a:xfrm>
          <a:prstGeom prst="rect">
            <a:avLst/>
          </a:prstGeom>
          <a:noFill/>
        </p:spPr>
        <p:txBody>
          <a:bodyPr wrap="none" rtlCol="0">
            <a:spAutoFit/>
          </a:bodyPr>
          <a:lstStyle/>
          <a:p>
            <a:r>
              <a:rPr lang="en-GB" sz="750" dirty="0"/>
              <a:t>Float</a:t>
            </a:r>
          </a:p>
        </p:txBody>
      </p:sp>
      <p:sp>
        <p:nvSpPr>
          <p:cNvPr id="62" name="TextBox 61">
            <a:extLst>
              <a:ext uri="{FF2B5EF4-FFF2-40B4-BE49-F238E27FC236}">
                <a16:creationId xmlns="" xmlns:a16="http://schemas.microsoft.com/office/drawing/2014/main" id="{5673CEF2-C2E9-4316-B0F4-891D79BF7B2E}"/>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210932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5" grpId="0" animBg="1"/>
      <p:bldP spid="46" grpId="0" animBg="1"/>
      <p:bldP spid="47" grpId="0" animBg="1"/>
      <p:bldP spid="92" grpId="0" animBg="1"/>
      <p:bldP spid="93" grpId="0" animBg="1"/>
      <p:bldP spid="9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FD924058-A5B4-4BDF-A5AC-C4D47EE5336C}"/>
              </a:ext>
            </a:extLst>
          </p:cNvPr>
          <p:cNvGraphicFramePr>
            <a:graphicFrameLocks noGrp="1"/>
          </p:cNvGraphicFramePr>
          <p:nvPr>
            <p:extLst/>
          </p:nvPr>
        </p:nvGraphicFramePr>
        <p:xfrm>
          <a:off x="269999" y="2070589"/>
          <a:ext cx="8557479" cy="1859978"/>
        </p:xfrm>
        <a:graphic>
          <a:graphicData uri="http://schemas.openxmlformats.org/drawingml/2006/table">
            <a:tbl>
              <a:tblPr firstRow="1" bandRow="1"/>
              <a:tblGrid>
                <a:gridCol w="2824893">
                  <a:extLst>
                    <a:ext uri="{9D8B030D-6E8A-4147-A177-3AD203B41FA5}">
                      <a16:colId xmlns="" xmlns:a16="http://schemas.microsoft.com/office/drawing/2014/main" val="3568696221"/>
                    </a:ext>
                  </a:extLst>
                </a:gridCol>
                <a:gridCol w="955431">
                  <a:extLst>
                    <a:ext uri="{9D8B030D-6E8A-4147-A177-3AD203B41FA5}">
                      <a16:colId xmlns="" xmlns:a16="http://schemas.microsoft.com/office/drawing/2014/main" val="1159648652"/>
                    </a:ext>
                  </a:extLst>
                </a:gridCol>
                <a:gridCol w="955431">
                  <a:extLst>
                    <a:ext uri="{9D8B030D-6E8A-4147-A177-3AD203B41FA5}">
                      <a16:colId xmlns="" xmlns:a16="http://schemas.microsoft.com/office/drawing/2014/main" val="3979257850"/>
                    </a:ext>
                  </a:extLst>
                </a:gridCol>
                <a:gridCol w="955431">
                  <a:extLst>
                    <a:ext uri="{9D8B030D-6E8A-4147-A177-3AD203B41FA5}">
                      <a16:colId xmlns="" xmlns:a16="http://schemas.microsoft.com/office/drawing/2014/main" val="3289413227"/>
                    </a:ext>
                  </a:extLst>
                </a:gridCol>
                <a:gridCol w="955431">
                  <a:extLst>
                    <a:ext uri="{9D8B030D-6E8A-4147-A177-3AD203B41FA5}">
                      <a16:colId xmlns="" xmlns:a16="http://schemas.microsoft.com/office/drawing/2014/main" val="3579575562"/>
                    </a:ext>
                  </a:extLst>
                </a:gridCol>
                <a:gridCol w="955431">
                  <a:extLst>
                    <a:ext uri="{9D8B030D-6E8A-4147-A177-3AD203B41FA5}">
                      <a16:colId xmlns="" xmlns:a16="http://schemas.microsoft.com/office/drawing/2014/main" val="1076492043"/>
                    </a:ext>
                  </a:extLst>
                </a:gridCol>
                <a:gridCol w="955431">
                  <a:extLst>
                    <a:ext uri="{9D8B030D-6E8A-4147-A177-3AD203B41FA5}">
                      <a16:colId xmlns="" xmlns:a16="http://schemas.microsoft.com/office/drawing/2014/main" val="104815166"/>
                    </a:ext>
                  </a:extLst>
                </a:gridCol>
              </a:tblGrid>
              <a:tr h="741266">
                <a:tc>
                  <a:txBody>
                    <a:bodyPr/>
                    <a:lstStyle/>
                    <a:p>
                      <a:pPr algn="ctr" rtl="0" fontAlgn="ctr"/>
                      <a:r>
                        <a:rPr lang="en-GB" sz="1200" b="1" i="0" u="none" strike="noStrike" dirty="0">
                          <a:solidFill>
                            <a:srgbClr val="FFFFFF"/>
                          </a:solidFill>
                          <a:effectLst/>
                          <a:latin typeface="Calibri" panose="020F0502020204030204" pitchFamily="34" charset="0"/>
                        </a:rPr>
                        <a:t>METHOD OF DELAY ANALYSIS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Impact As-Planned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Time Impact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Time Slice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As-Planned v As-Built Windows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Longest Path</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Collapsed As-Built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 xmlns:a16="http://schemas.microsoft.com/office/drawing/2014/main" val="1338422134"/>
                  </a:ext>
                </a:extLst>
              </a:tr>
              <a:tr h="372904">
                <a:tc>
                  <a:txBody>
                    <a:bodyPr/>
                    <a:lstStyle/>
                    <a:p>
                      <a:pPr algn="l" rtl="0" fontAlgn="ctr"/>
                      <a:r>
                        <a:rPr lang="en-GB" sz="1200" b="0" i="0" u="none" strike="noStrike" dirty="0">
                          <a:solidFill>
                            <a:srgbClr val="000000"/>
                          </a:solidFill>
                          <a:effectLst/>
                          <a:latin typeface="Calibri" panose="020F0502020204030204" pitchFamily="34" charset="0"/>
                        </a:rPr>
                        <a:t>Lack of access to Building 1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0" i="0" u="none" strike="noStrike" dirty="0">
                          <a:solidFill>
                            <a:srgbClr val="000000"/>
                          </a:solidFill>
                          <a:effectLst/>
                          <a:latin typeface="Calibri" panose="020F0502020204030204" pitchFamily="34" charset="0"/>
                        </a:rPr>
                        <a:t>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0" i="0" u="none" strike="noStrike" dirty="0">
                          <a:solidFill>
                            <a:srgbClr val="000000"/>
                          </a:solidFill>
                          <a:effectLst/>
                          <a:latin typeface="Calibri" panose="020F0502020204030204" pitchFamily="34" charset="0"/>
                        </a:rPr>
                        <a:t>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0" i="0" u="none" strike="noStrike" dirty="0">
                          <a:solidFill>
                            <a:srgbClr val="000000"/>
                          </a:solidFill>
                          <a:effectLst/>
                          <a:latin typeface="Calibri" panose="020F0502020204030204" pitchFamily="34" charset="0"/>
                        </a:rPr>
                        <a:t>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70558902"/>
                  </a:ext>
                </a:extLst>
              </a:tr>
              <a:tr h="372904">
                <a:tc>
                  <a:txBody>
                    <a:bodyPr/>
                    <a:lstStyle/>
                    <a:p>
                      <a:pPr algn="l" rtl="0" fontAlgn="ctr"/>
                      <a:r>
                        <a:rPr lang="en-GB" sz="1200" b="0" i="0" u="none" strike="noStrike" dirty="0">
                          <a:solidFill>
                            <a:srgbClr val="000000"/>
                          </a:solidFill>
                          <a:effectLst/>
                          <a:latin typeface="Calibri" panose="020F0502020204030204" pitchFamily="34" charset="0"/>
                        </a:rPr>
                        <a:t>Remedial works to Building 2 foundations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0" i="0" u="none" strike="noStrike" dirty="0">
                          <a:solidFill>
                            <a:srgbClr val="000000"/>
                          </a:solidFill>
                          <a:effectLst/>
                          <a:latin typeface="Calibri" panose="020F0502020204030204" pitchFamily="34" charset="0"/>
                        </a:rPr>
                        <a:t>15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0" i="0" u="none" strike="noStrike" dirty="0">
                          <a:solidFill>
                            <a:srgbClr val="000000"/>
                          </a:solidFill>
                          <a:effectLst/>
                          <a:latin typeface="Calibri" panose="020F0502020204030204" pitchFamily="34" charset="0"/>
                        </a:rPr>
                        <a:t>25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0" i="0" u="none" strike="noStrike" dirty="0">
                          <a:solidFill>
                            <a:srgbClr val="000000"/>
                          </a:solidFill>
                          <a:effectLst/>
                          <a:latin typeface="Calibri" panose="020F0502020204030204" pitchFamily="34" charset="0"/>
                        </a:rPr>
                        <a:t>25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0"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0" i="0" u="none" strike="noStrike" dirty="0">
                          <a:solidFill>
                            <a:srgbClr val="000000"/>
                          </a:solidFill>
                          <a:effectLst/>
                          <a:latin typeface="Calibri" panose="020F0502020204030204" pitchFamily="34" charset="0"/>
                        </a:rPr>
                        <a:t>21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31782331"/>
                  </a:ext>
                </a:extLst>
              </a:tr>
              <a:tr h="372904">
                <a:tc>
                  <a:txBody>
                    <a:bodyPr/>
                    <a:lstStyle/>
                    <a:p>
                      <a:pPr algn="l" fontAlgn="b"/>
                      <a:r>
                        <a:rPr lang="en-GB" sz="1200" b="1" i="0" u="none" strike="noStrike" dirty="0">
                          <a:solidFill>
                            <a:srgbClr val="000000"/>
                          </a:solidFill>
                          <a:effectLst/>
                          <a:latin typeface="Calibri" panose="020F0502020204030204" pitchFamily="34" charset="0"/>
                        </a:rPr>
                        <a:t>Total</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1"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1"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1"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1" i="0" u="none" strike="noStrike" dirty="0">
                          <a:solidFill>
                            <a:srgbClr val="000000"/>
                          </a:solidFill>
                          <a:effectLst/>
                          <a:latin typeface="Calibri" panose="020F0502020204030204" pitchFamily="34" charset="0"/>
                        </a:rPr>
                        <a:t>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580138549"/>
                  </a:ext>
                </a:extLst>
              </a:tr>
            </a:tbl>
          </a:graphicData>
        </a:graphic>
      </p:graphicFrame>
      <p:sp>
        <p:nvSpPr>
          <p:cNvPr id="7" name="TextBox 6">
            <a:extLst>
              <a:ext uri="{FF2B5EF4-FFF2-40B4-BE49-F238E27FC236}">
                <a16:creationId xmlns="" xmlns:a16="http://schemas.microsoft.com/office/drawing/2014/main" id="{86600E2A-70DF-44DC-A152-1B2FE1078ED0}"/>
              </a:ext>
            </a:extLst>
          </p:cNvPr>
          <p:cNvSpPr txBox="1"/>
          <p:nvPr/>
        </p:nvSpPr>
        <p:spPr>
          <a:xfrm>
            <a:off x="270000" y="1066769"/>
            <a:ext cx="8640000" cy="369332"/>
          </a:xfrm>
          <a:prstGeom prst="rect">
            <a:avLst/>
          </a:prstGeom>
          <a:noFill/>
        </p:spPr>
        <p:txBody>
          <a:bodyPr wrap="square" rtlCol="0">
            <a:spAutoFit/>
          </a:bodyPr>
          <a:lstStyle/>
          <a:p>
            <a:r>
              <a:rPr lang="en-GB" b="1" dirty="0"/>
              <a:t>Summary</a:t>
            </a:r>
            <a:r>
              <a:rPr lang="en-GB" sz="1350" dirty="0"/>
              <a:t> </a:t>
            </a:r>
            <a:endParaRPr lang="en-GB" sz="1050" dirty="0"/>
          </a:p>
        </p:txBody>
      </p:sp>
      <p:sp>
        <p:nvSpPr>
          <p:cNvPr id="8" name="Rectangle 7">
            <a:extLst>
              <a:ext uri="{FF2B5EF4-FFF2-40B4-BE49-F238E27FC236}">
                <a16:creationId xmlns="" xmlns:a16="http://schemas.microsoft.com/office/drawing/2014/main" id="{0326D9D4-E5A4-42FD-A46D-499EB0313EC2}"/>
              </a:ext>
            </a:extLst>
          </p:cNvPr>
          <p:cNvSpPr/>
          <p:nvPr/>
        </p:nvSpPr>
        <p:spPr>
          <a:xfrm>
            <a:off x="261207" y="3187212"/>
            <a:ext cx="8557479" cy="360485"/>
          </a:xfrm>
          <a:prstGeom prst="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TextBox 8">
            <a:extLst>
              <a:ext uri="{FF2B5EF4-FFF2-40B4-BE49-F238E27FC236}">
                <a16:creationId xmlns="" xmlns:a16="http://schemas.microsoft.com/office/drawing/2014/main" id="{AEDEBD66-E3EA-4878-939F-D6777DAF5346}"/>
              </a:ext>
            </a:extLst>
          </p:cNvPr>
          <p:cNvSpPr txBox="1"/>
          <p:nvPr/>
        </p:nvSpPr>
        <p:spPr>
          <a:xfrm>
            <a:off x="270000" y="4056906"/>
            <a:ext cx="8640000" cy="415498"/>
          </a:xfrm>
          <a:prstGeom prst="rect">
            <a:avLst/>
          </a:prstGeom>
          <a:noFill/>
        </p:spPr>
        <p:txBody>
          <a:bodyPr wrap="square" rtlCol="0">
            <a:spAutoFit/>
          </a:bodyPr>
          <a:lstStyle/>
          <a:p>
            <a:r>
              <a:rPr lang="en-GB" sz="1050" dirty="0"/>
              <a:t>Not all delay event impacts have been calculated for each method.  Therefore, the “</a:t>
            </a:r>
            <a:r>
              <a:rPr lang="en-GB" sz="1050" i="1" dirty="0"/>
              <a:t>Remedial works to Building 2 foundations</a:t>
            </a:r>
            <a:r>
              <a:rPr lang="en-GB" sz="1050" dirty="0"/>
              <a:t>” in the red box is the most appropriate for comparative purposes.</a:t>
            </a:r>
          </a:p>
        </p:txBody>
      </p:sp>
      <p:sp>
        <p:nvSpPr>
          <p:cNvPr id="10" name="TextBox 9">
            <a:extLst>
              <a:ext uri="{FF2B5EF4-FFF2-40B4-BE49-F238E27FC236}">
                <a16:creationId xmlns="" xmlns:a16="http://schemas.microsoft.com/office/drawing/2014/main" id="{365EF83E-9E1E-4348-8A67-D9586075D09C}"/>
              </a:ext>
            </a:extLst>
          </p:cNvPr>
          <p:cNvSpPr txBox="1"/>
          <p:nvPr/>
        </p:nvSpPr>
        <p:spPr>
          <a:xfrm>
            <a:off x="1006095" y="226118"/>
            <a:ext cx="4831287"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Tree>
    <p:extLst>
      <p:ext uri="{BB962C8B-B14F-4D97-AF65-F5344CB8AC3E}">
        <p14:creationId xmlns:p14="http://schemas.microsoft.com/office/powerpoint/2010/main" val="423655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2E49D9F-8031-47CC-BD25-F7A9782C588D}"/>
              </a:ext>
            </a:extLst>
          </p:cNvPr>
          <p:cNvSpPr txBox="1"/>
          <p:nvPr/>
        </p:nvSpPr>
        <p:spPr>
          <a:xfrm>
            <a:off x="2915779" y="2787043"/>
            <a:ext cx="3457302" cy="646331"/>
          </a:xfrm>
          <a:prstGeom prst="rect">
            <a:avLst/>
          </a:prstGeom>
          <a:noFill/>
        </p:spPr>
        <p:txBody>
          <a:bodyPr wrap="square" rtlCol="0">
            <a:spAutoFit/>
          </a:bodyPr>
          <a:lstStyle/>
          <a:p>
            <a:r>
              <a:rPr lang="en-GB" sz="3600" b="1" dirty="0"/>
              <a:t>Any Questions?</a:t>
            </a:r>
          </a:p>
        </p:txBody>
      </p:sp>
      <p:sp>
        <p:nvSpPr>
          <p:cNvPr id="5" name="TextBox 4">
            <a:extLst>
              <a:ext uri="{FF2B5EF4-FFF2-40B4-BE49-F238E27FC236}">
                <a16:creationId xmlns="" xmlns:a16="http://schemas.microsoft.com/office/drawing/2014/main" id="{092AD9CD-1135-4BDB-A722-ACD9CFFFE94F}"/>
              </a:ext>
            </a:extLst>
          </p:cNvPr>
          <p:cNvSpPr txBox="1"/>
          <p:nvPr/>
        </p:nvSpPr>
        <p:spPr>
          <a:xfrm>
            <a:off x="1096047" y="189111"/>
            <a:ext cx="6412675" cy="584775"/>
          </a:xfrm>
          <a:prstGeom prst="rect">
            <a:avLst/>
          </a:prstGeom>
          <a:noFill/>
        </p:spPr>
        <p:txBody>
          <a:bodyPr wrap="square" rtlCol="0" anchor="ctr">
            <a:spAutoFit/>
          </a:bodyPr>
          <a:lstStyle/>
          <a:p>
            <a:r>
              <a:rPr lang="en-US" sz="3200" b="1" dirty="0">
                <a:ea typeface="Helvetica" charset="0"/>
                <a:cs typeface="Helvetica" charset="0"/>
              </a:rPr>
              <a:t>Methods of Delay Analysis</a:t>
            </a:r>
            <a:endParaRPr lang="en-US" sz="3000" b="1" dirty="0">
              <a:highlight>
                <a:srgbClr val="FFFF00"/>
              </a:highlight>
              <a:ea typeface="Helvetica" charset="0"/>
              <a:cs typeface="Helvetica" charset="0"/>
            </a:endParaRPr>
          </a:p>
        </p:txBody>
      </p:sp>
    </p:spTree>
    <p:extLst>
      <p:ext uri="{BB962C8B-B14F-4D97-AF65-F5344CB8AC3E}">
        <p14:creationId xmlns:p14="http://schemas.microsoft.com/office/powerpoint/2010/main" val="265617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E40D03-15D2-441E-BD32-73FBA7CB0F8E}"/>
              </a:ext>
            </a:extLst>
          </p:cNvPr>
          <p:cNvSpPr txBox="1"/>
          <p:nvPr/>
        </p:nvSpPr>
        <p:spPr>
          <a:xfrm>
            <a:off x="1096047" y="204499"/>
            <a:ext cx="6412675" cy="553998"/>
          </a:xfrm>
          <a:prstGeom prst="rect">
            <a:avLst/>
          </a:prstGeom>
          <a:noFill/>
        </p:spPr>
        <p:txBody>
          <a:bodyPr wrap="square" rtlCol="0" anchor="ctr">
            <a:spAutoFit/>
          </a:bodyPr>
          <a:lstStyle/>
          <a:p>
            <a:r>
              <a:rPr lang="en-US" sz="3000" b="1" dirty="0">
                <a:ea typeface="Helvetica" charset="0"/>
                <a:cs typeface="Helvetica" charset="0"/>
              </a:rPr>
              <a:t>Agenda </a:t>
            </a:r>
            <a:endParaRPr lang="en-US" sz="3000" b="1" dirty="0">
              <a:highlight>
                <a:srgbClr val="FFFF00"/>
              </a:highlight>
              <a:ea typeface="Helvetica" charset="0"/>
              <a:cs typeface="Helvetica" charset="0"/>
            </a:endParaRPr>
          </a:p>
        </p:txBody>
      </p:sp>
      <p:sp>
        <p:nvSpPr>
          <p:cNvPr id="5" name="TextBox 4">
            <a:extLst>
              <a:ext uri="{FF2B5EF4-FFF2-40B4-BE49-F238E27FC236}">
                <a16:creationId xmlns="" xmlns:a16="http://schemas.microsoft.com/office/drawing/2014/main" id="{391C42DF-08AA-4573-8C60-383568D02B4D}"/>
              </a:ext>
            </a:extLst>
          </p:cNvPr>
          <p:cNvSpPr txBox="1"/>
          <p:nvPr/>
        </p:nvSpPr>
        <p:spPr>
          <a:xfrm>
            <a:off x="227084" y="1090911"/>
            <a:ext cx="8766445" cy="3170099"/>
          </a:xfrm>
          <a:prstGeom prst="rect">
            <a:avLst/>
          </a:prstGeom>
          <a:noFill/>
        </p:spPr>
        <p:txBody>
          <a:bodyPr wrap="square" rtlCol="0" anchor="t">
            <a:spAutoFit/>
          </a:bodyPr>
          <a:lstStyle/>
          <a:p>
            <a:pPr marL="342900" indent="-342900">
              <a:lnSpc>
                <a:spcPct val="150000"/>
              </a:lnSpc>
              <a:spcAft>
                <a:spcPts val="600"/>
              </a:spcAft>
              <a:buFont typeface="Wingdings" panose="05000000000000000000" pitchFamily="2" charset="2"/>
              <a:buChar char="Ø"/>
            </a:pPr>
            <a:r>
              <a:rPr lang="en-US" sz="2400" dirty="0">
                <a:ea typeface="Helvetica" charset="0"/>
                <a:cs typeface="Helvetica" charset="0"/>
              </a:rPr>
              <a:t>Introduction- what is delay analysis?</a:t>
            </a:r>
          </a:p>
          <a:p>
            <a:pPr marL="342900" indent="-342900">
              <a:lnSpc>
                <a:spcPct val="150000"/>
              </a:lnSpc>
              <a:spcAft>
                <a:spcPts val="600"/>
              </a:spcAft>
              <a:buFont typeface="Wingdings" panose="05000000000000000000" pitchFamily="2" charset="2"/>
              <a:buChar char="Ø"/>
            </a:pPr>
            <a:r>
              <a:rPr lang="en-US" sz="2400" dirty="0">
                <a:ea typeface="Helvetica" charset="0"/>
                <a:cs typeface="Helvetica" charset="0"/>
              </a:rPr>
              <a:t>Methods of delay analysis</a:t>
            </a:r>
          </a:p>
          <a:p>
            <a:pPr marL="342900" indent="-342900">
              <a:lnSpc>
                <a:spcPct val="150000"/>
              </a:lnSpc>
              <a:spcAft>
                <a:spcPts val="600"/>
              </a:spcAft>
              <a:buFont typeface="Wingdings" panose="05000000000000000000" pitchFamily="2" charset="2"/>
              <a:buChar char="Ø"/>
            </a:pPr>
            <a:r>
              <a:rPr lang="en-US" sz="2400" dirty="0">
                <a:ea typeface="Helvetica" charset="0"/>
                <a:cs typeface="Helvetica" charset="0"/>
              </a:rPr>
              <a:t>Comparing different methods of delay analysis</a:t>
            </a:r>
          </a:p>
          <a:p>
            <a:pPr>
              <a:lnSpc>
                <a:spcPct val="150000"/>
              </a:lnSpc>
              <a:spcAft>
                <a:spcPts val="600"/>
              </a:spcAft>
            </a:pPr>
            <a:endParaRPr lang="en-US" sz="2400" dirty="0">
              <a:ea typeface="Helvetica" charset="0"/>
              <a:cs typeface="Helvetica" charset="0"/>
            </a:endParaRPr>
          </a:p>
          <a:p>
            <a:pPr marL="342900" indent="-342900">
              <a:lnSpc>
                <a:spcPct val="150000"/>
              </a:lnSpc>
              <a:spcAft>
                <a:spcPts val="600"/>
              </a:spcAft>
              <a:buFont typeface="Wingdings" panose="05000000000000000000" pitchFamily="2" charset="2"/>
              <a:buChar char="Ø"/>
            </a:pPr>
            <a:endParaRPr lang="en-US" sz="2400" dirty="0">
              <a:ea typeface="Helvetica" charset="0"/>
              <a:cs typeface="Helvetica" charset="0"/>
            </a:endParaRPr>
          </a:p>
        </p:txBody>
      </p:sp>
    </p:spTree>
    <p:extLst>
      <p:ext uri="{BB962C8B-B14F-4D97-AF65-F5344CB8AC3E}">
        <p14:creationId xmlns:p14="http://schemas.microsoft.com/office/powerpoint/2010/main" val="202115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E40D03-15D2-441E-BD32-73FBA7CB0F8E}"/>
              </a:ext>
            </a:extLst>
          </p:cNvPr>
          <p:cNvSpPr txBox="1"/>
          <p:nvPr/>
        </p:nvSpPr>
        <p:spPr>
          <a:xfrm>
            <a:off x="1096047" y="204499"/>
            <a:ext cx="6412675" cy="553998"/>
          </a:xfrm>
          <a:prstGeom prst="rect">
            <a:avLst/>
          </a:prstGeom>
          <a:noFill/>
        </p:spPr>
        <p:txBody>
          <a:bodyPr wrap="square" rtlCol="0" anchor="ctr">
            <a:spAutoFit/>
          </a:bodyPr>
          <a:lstStyle/>
          <a:p>
            <a:r>
              <a:rPr lang="en-US" sz="3000" b="1" dirty="0">
                <a:ea typeface="Helvetica" charset="0"/>
                <a:cs typeface="Helvetica" charset="0"/>
              </a:rPr>
              <a:t>Introduction </a:t>
            </a:r>
            <a:endParaRPr lang="en-US" sz="3000" b="1" dirty="0">
              <a:highlight>
                <a:srgbClr val="FFFF00"/>
              </a:highlight>
              <a:ea typeface="Helvetica" charset="0"/>
              <a:cs typeface="Helvetica" charset="0"/>
            </a:endParaRPr>
          </a:p>
        </p:txBody>
      </p:sp>
      <p:sp>
        <p:nvSpPr>
          <p:cNvPr id="5" name="TextBox 4">
            <a:extLst>
              <a:ext uri="{FF2B5EF4-FFF2-40B4-BE49-F238E27FC236}">
                <a16:creationId xmlns="" xmlns:a16="http://schemas.microsoft.com/office/drawing/2014/main" id="{391C42DF-08AA-4573-8C60-383568D02B4D}"/>
              </a:ext>
            </a:extLst>
          </p:cNvPr>
          <p:cNvSpPr txBox="1"/>
          <p:nvPr/>
        </p:nvSpPr>
        <p:spPr>
          <a:xfrm>
            <a:off x="301474" y="1073070"/>
            <a:ext cx="2510738" cy="547714"/>
          </a:xfrm>
          <a:prstGeom prst="rect">
            <a:avLst/>
          </a:prstGeom>
          <a:noFill/>
        </p:spPr>
        <p:txBody>
          <a:bodyPr wrap="square" rtlCol="0" anchor="t">
            <a:spAutoFit/>
          </a:bodyPr>
          <a:lstStyle/>
          <a:p>
            <a:pPr>
              <a:lnSpc>
                <a:spcPct val="150000"/>
              </a:lnSpc>
              <a:spcAft>
                <a:spcPts val="600"/>
              </a:spcAft>
            </a:pPr>
            <a:r>
              <a:rPr lang="en-US" sz="2200" b="1" dirty="0">
                <a:ea typeface="Helvetica" charset="0"/>
                <a:cs typeface="Helvetica" charset="0"/>
              </a:rPr>
              <a:t>Some Context</a:t>
            </a:r>
          </a:p>
        </p:txBody>
      </p:sp>
      <p:sp>
        <p:nvSpPr>
          <p:cNvPr id="2" name="TextBox 1">
            <a:extLst>
              <a:ext uri="{FF2B5EF4-FFF2-40B4-BE49-F238E27FC236}">
                <a16:creationId xmlns="" xmlns:a16="http://schemas.microsoft.com/office/drawing/2014/main" id="{850F4C33-4319-4F15-9F51-13A244317734}"/>
              </a:ext>
            </a:extLst>
          </p:cNvPr>
          <p:cNvSpPr txBox="1"/>
          <p:nvPr/>
        </p:nvSpPr>
        <p:spPr>
          <a:xfrm>
            <a:off x="4302384" y="3554163"/>
            <a:ext cx="2624292" cy="923330"/>
          </a:xfrm>
          <a:prstGeom prst="rect">
            <a:avLst/>
          </a:prstGeom>
          <a:noFill/>
        </p:spPr>
        <p:txBody>
          <a:bodyPr wrap="square" rtlCol="0">
            <a:spAutoFit/>
          </a:bodyPr>
          <a:lstStyle/>
          <a:p>
            <a:r>
              <a:rPr lang="en-GB" b="1" dirty="0">
                <a:solidFill>
                  <a:srgbClr val="FF0000"/>
                </a:solidFill>
              </a:rPr>
              <a:t>Who should create the programme in order to achieve these criteria?</a:t>
            </a:r>
          </a:p>
        </p:txBody>
      </p:sp>
      <p:sp>
        <p:nvSpPr>
          <p:cNvPr id="3" name="Right Brace 2">
            <a:extLst>
              <a:ext uri="{FF2B5EF4-FFF2-40B4-BE49-F238E27FC236}">
                <a16:creationId xmlns="" xmlns:a16="http://schemas.microsoft.com/office/drawing/2014/main" id="{3FF35B1C-1994-4043-9ED2-46E6282BB6C5}"/>
              </a:ext>
            </a:extLst>
          </p:cNvPr>
          <p:cNvSpPr/>
          <p:nvPr/>
        </p:nvSpPr>
        <p:spPr>
          <a:xfrm>
            <a:off x="3967005" y="3623094"/>
            <a:ext cx="410327" cy="2950234"/>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1026" name="Picture 2" descr="Image result for illustration of construction manager">
            <a:extLst>
              <a:ext uri="{FF2B5EF4-FFF2-40B4-BE49-F238E27FC236}">
                <a16:creationId xmlns="" xmlns:a16="http://schemas.microsoft.com/office/drawing/2014/main" id="{87137622-EB94-4AFB-9E48-BC5772530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31117"/>
            <a:ext cx="1293962" cy="11906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llustration of guy anxious about clock">
            <a:extLst>
              <a:ext uri="{FF2B5EF4-FFF2-40B4-BE49-F238E27FC236}">
                <a16:creationId xmlns="" xmlns:a16="http://schemas.microsoft.com/office/drawing/2014/main" id="{CDB9E23B-4E36-4FD4-A147-8115C2EB1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656" y="4834197"/>
            <a:ext cx="1292400" cy="12336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llustration of money guy">
            <a:extLst>
              <a:ext uri="{FF2B5EF4-FFF2-40B4-BE49-F238E27FC236}">
                <a16:creationId xmlns="" xmlns:a16="http://schemas.microsoft.com/office/drawing/2014/main" id="{F5CB6B0D-424E-4EA1-99DA-4FA8CDF21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011" y="5400136"/>
            <a:ext cx="1290445" cy="119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20DD4184-FBE7-416B-A119-827FC7A2E491}"/>
              </a:ext>
            </a:extLst>
          </p:cNvPr>
          <p:cNvSpPr txBox="1"/>
          <p:nvPr/>
        </p:nvSpPr>
        <p:spPr>
          <a:xfrm>
            <a:off x="348694" y="1570484"/>
            <a:ext cx="8842526" cy="600164"/>
          </a:xfrm>
          <a:prstGeom prst="rect">
            <a:avLst/>
          </a:prstGeom>
          <a:noFill/>
        </p:spPr>
        <p:txBody>
          <a:bodyPr wrap="square" rtlCol="0">
            <a:spAutoFit/>
          </a:bodyPr>
          <a:lstStyle/>
          <a:p>
            <a:pPr marL="342900" indent="-342900">
              <a:lnSpc>
                <a:spcPct val="150000"/>
              </a:lnSpc>
              <a:spcAft>
                <a:spcPts val="600"/>
              </a:spcAft>
              <a:buFont typeface="Wingdings" panose="05000000000000000000" pitchFamily="2" charset="2"/>
              <a:buChar char="Ø"/>
            </a:pPr>
            <a:r>
              <a:rPr lang="en-US" sz="2200" dirty="0">
                <a:ea typeface="Helvetica" charset="0"/>
                <a:cs typeface="Helvetica" charset="0"/>
              </a:rPr>
              <a:t>Construction is complex and projects are unique. Careful planning is key</a:t>
            </a:r>
          </a:p>
        </p:txBody>
      </p:sp>
      <p:sp>
        <p:nvSpPr>
          <p:cNvPr id="7" name="TextBox 6">
            <a:extLst>
              <a:ext uri="{FF2B5EF4-FFF2-40B4-BE49-F238E27FC236}">
                <a16:creationId xmlns="" xmlns:a16="http://schemas.microsoft.com/office/drawing/2014/main" id="{C1724661-813C-4A10-BC13-6E5BF395396E}"/>
              </a:ext>
            </a:extLst>
          </p:cNvPr>
          <p:cNvSpPr txBox="1"/>
          <p:nvPr/>
        </p:nvSpPr>
        <p:spPr>
          <a:xfrm>
            <a:off x="348694" y="2288227"/>
            <a:ext cx="9950569" cy="547714"/>
          </a:xfrm>
          <a:prstGeom prst="rect">
            <a:avLst/>
          </a:prstGeom>
          <a:noFill/>
        </p:spPr>
        <p:txBody>
          <a:bodyPr wrap="square" rtlCol="0">
            <a:spAutoFit/>
          </a:bodyPr>
          <a:lstStyle/>
          <a:p>
            <a:pPr marL="342900" lvl="0" indent="-342900">
              <a:lnSpc>
                <a:spcPct val="150000"/>
              </a:lnSpc>
              <a:spcAft>
                <a:spcPts val="600"/>
              </a:spcAft>
              <a:buFont typeface="Wingdings" panose="05000000000000000000" pitchFamily="2" charset="2"/>
              <a:buChar char="Ø"/>
            </a:pPr>
            <a:r>
              <a:rPr lang="en-US" sz="2200" dirty="0">
                <a:solidFill>
                  <a:prstClr val="black"/>
                </a:solidFill>
                <a:ea typeface="Helvetica" charset="0"/>
                <a:cs typeface="Helvetica" charset="0"/>
              </a:rPr>
              <a:t>Programme is a tool to plan, and monitor, not a tool to make client happy</a:t>
            </a:r>
          </a:p>
        </p:txBody>
      </p:sp>
      <p:sp>
        <p:nvSpPr>
          <p:cNvPr id="11" name="TextBox 10">
            <a:extLst>
              <a:ext uri="{FF2B5EF4-FFF2-40B4-BE49-F238E27FC236}">
                <a16:creationId xmlns="" xmlns:a16="http://schemas.microsoft.com/office/drawing/2014/main" id="{3521F8FB-1D6F-45D8-BC30-252184AE14CB}"/>
              </a:ext>
            </a:extLst>
          </p:cNvPr>
          <p:cNvSpPr txBox="1"/>
          <p:nvPr/>
        </p:nvSpPr>
        <p:spPr>
          <a:xfrm>
            <a:off x="397454" y="3011298"/>
            <a:ext cx="8211708" cy="547714"/>
          </a:xfrm>
          <a:prstGeom prst="rect">
            <a:avLst/>
          </a:prstGeom>
          <a:noFill/>
        </p:spPr>
        <p:txBody>
          <a:bodyPr wrap="square" rtlCol="0">
            <a:spAutoFit/>
          </a:bodyPr>
          <a:lstStyle/>
          <a:p>
            <a:pPr marL="342900" indent="-342900">
              <a:lnSpc>
                <a:spcPct val="150000"/>
              </a:lnSpc>
              <a:spcAft>
                <a:spcPts val="600"/>
              </a:spcAft>
              <a:buFont typeface="Wingdings" panose="05000000000000000000" pitchFamily="2" charset="2"/>
              <a:buChar char="Ø"/>
            </a:pPr>
            <a:r>
              <a:rPr lang="en-US" sz="2200" dirty="0">
                <a:ea typeface="Helvetica" charset="0"/>
                <a:cs typeface="Helvetica" charset="0"/>
              </a:rPr>
              <a:t>Perfect programme would show:</a:t>
            </a:r>
          </a:p>
        </p:txBody>
      </p:sp>
      <p:sp>
        <p:nvSpPr>
          <p:cNvPr id="12" name="TextBox 11">
            <a:extLst>
              <a:ext uri="{FF2B5EF4-FFF2-40B4-BE49-F238E27FC236}">
                <a16:creationId xmlns="" xmlns:a16="http://schemas.microsoft.com/office/drawing/2014/main" id="{6E44BC28-F0DD-4912-B157-9C6F353671EF}"/>
              </a:ext>
            </a:extLst>
          </p:cNvPr>
          <p:cNvSpPr txBox="1"/>
          <p:nvPr/>
        </p:nvSpPr>
        <p:spPr>
          <a:xfrm>
            <a:off x="348694" y="3587719"/>
            <a:ext cx="3579962" cy="547714"/>
          </a:xfrm>
          <a:prstGeom prst="rect">
            <a:avLst/>
          </a:prstGeom>
          <a:noFill/>
        </p:spPr>
        <p:txBody>
          <a:bodyPr wrap="square" rtlCol="0">
            <a:spAutoFit/>
          </a:bodyPr>
          <a:lstStyle/>
          <a:p>
            <a:pPr marL="982663" indent="-447675">
              <a:lnSpc>
                <a:spcPct val="150000"/>
              </a:lnSpc>
              <a:buFont typeface="Wingdings" panose="05000000000000000000" pitchFamily="2" charset="2"/>
              <a:buChar char="Ø"/>
            </a:pPr>
            <a:r>
              <a:rPr lang="en-US" sz="2200" dirty="0">
                <a:ea typeface="Helvetica" charset="0"/>
                <a:cs typeface="Helvetica" charset="0"/>
              </a:rPr>
              <a:t>Logistics;</a:t>
            </a:r>
          </a:p>
        </p:txBody>
      </p:sp>
      <p:sp>
        <p:nvSpPr>
          <p:cNvPr id="8" name="TextBox 7">
            <a:extLst>
              <a:ext uri="{FF2B5EF4-FFF2-40B4-BE49-F238E27FC236}">
                <a16:creationId xmlns="" xmlns:a16="http://schemas.microsoft.com/office/drawing/2014/main" id="{E5087830-D095-42E5-983A-EEFE9239B08C}"/>
              </a:ext>
            </a:extLst>
          </p:cNvPr>
          <p:cNvSpPr txBox="1"/>
          <p:nvPr/>
        </p:nvSpPr>
        <p:spPr>
          <a:xfrm>
            <a:off x="348694" y="4137385"/>
            <a:ext cx="3191774" cy="547714"/>
          </a:xfrm>
          <a:prstGeom prst="rect">
            <a:avLst/>
          </a:prstGeom>
          <a:noFill/>
        </p:spPr>
        <p:txBody>
          <a:bodyPr wrap="square" rtlCol="0">
            <a:spAutoFit/>
          </a:bodyPr>
          <a:lstStyle/>
          <a:p>
            <a:pPr marL="982663" lvl="0" indent="-447675">
              <a:lnSpc>
                <a:spcPct val="150000"/>
              </a:lnSpc>
              <a:buFont typeface="Wingdings" panose="05000000000000000000" pitchFamily="2" charset="2"/>
              <a:buChar char="Ø"/>
            </a:pPr>
            <a:r>
              <a:rPr lang="en-US" sz="2200" dirty="0">
                <a:solidFill>
                  <a:prstClr val="black"/>
                </a:solidFill>
                <a:ea typeface="Helvetica" charset="0"/>
                <a:cs typeface="Helvetica" charset="0"/>
              </a:rPr>
              <a:t>Sequence; </a:t>
            </a:r>
          </a:p>
        </p:txBody>
      </p:sp>
      <p:sp>
        <p:nvSpPr>
          <p:cNvPr id="9" name="TextBox 8">
            <a:extLst>
              <a:ext uri="{FF2B5EF4-FFF2-40B4-BE49-F238E27FC236}">
                <a16:creationId xmlns="" xmlns:a16="http://schemas.microsoft.com/office/drawing/2014/main" id="{4F75A82F-5236-4172-924D-D246C900AE9A}"/>
              </a:ext>
            </a:extLst>
          </p:cNvPr>
          <p:cNvSpPr txBox="1"/>
          <p:nvPr/>
        </p:nvSpPr>
        <p:spPr>
          <a:xfrm>
            <a:off x="348694" y="5072615"/>
            <a:ext cx="3416061" cy="547714"/>
          </a:xfrm>
          <a:prstGeom prst="rect">
            <a:avLst/>
          </a:prstGeom>
          <a:noFill/>
        </p:spPr>
        <p:txBody>
          <a:bodyPr wrap="square" rtlCol="0">
            <a:spAutoFit/>
          </a:bodyPr>
          <a:lstStyle/>
          <a:p>
            <a:pPr marL="982663" lvl="0" indent="-447675">
              <a:lnSpc>
                <a:spcPct val="150000"/>
              </a:lnSpc>
              <a:buFont typeface="Wingdings" panose="05000000000000000000" pitchFamily="2" charset="2"/>
              <a:buChar char="Ø"/>
            </a:pPr>
            <a:r>
              <a:rPr lang="en-US" sz="2200" dirty="0">
                <a:solidFill>
                  <a:prstClr val="black"/>
                </a:solidFill>
                <a:ea typeface="Helvetica" charset="0"/>
                <a:cs typeface="Helvetica" charset="0"/>
              </a:rPr>
              <a:t>Resources;</a:t>
            </a:r>
          </a:p>
        </p:txBody>
      </p:sp>
      <p:sp>
        <p:nvSpPr>
          <p:cNvPr id="10" name="TextBox 9">
            <a:extLst>
              <a:ext uri="{FF2B5EF4-FFF2-40B4-BE49-F238E27FC236}">
                <a16:creationId xmlns="" xmlns:a16="http://schemas.microsoft.com/office/drawing/2014/main" id="{B5C7788E-645E-473E-94B2-E0C7A84B6C5B}"/>
              </a:ext>
            </a:extLst>
          </p:cNvPr>
          <p:cNvSpPr txBox="1"/>
          <p:nvPr/>
        </p:nvSpPr>
        <p:spPr>
          <a:xfrm>
            <a:off x="348694" y="4617791"/>
            <a:ext cx="4047054" cy="547714"/>
          </a:xfrm>
          <a:prstGeom prst="rect">
            <a:avLst/>
          </a:prstGeom>
          <a:noFill/>
        </p:spPr>
        <p:txBody>
          <a:bodyPr wrap="square" rtlCol="0">
            <a:spAutoFit/>
          </a:bodyPr>
          <a:lstStyle/>
          <a:p>
            <a:pPr marL="982663" lvl="0" indent="-447675">
              <a:lnSpc>
                <a:spcPct val="150000"/>
              </a:lnSpc>
              <a:buFont typeface="Wingdings" panose="05000000000000000000" pitchFamily="2" charset="2"/>
              <a:buChar char="Ø"/>
            </a:pPr>
            <a:r>
              <a:rPr lang="en-US" sz="2200" dirty="0">
                <a:solidFill>
                  <a:prstClr val="black"/>
                </a:solidFill>
                <a:ea typeface="Helvetica" charset="0"/>
                <a:cs typeface="Helvetica" charset="0"/>
              </a:rPr>
              <a:t>Realistic logic links;</a:t>
            </a:r>
          </a:p>
        </p:txBody>
      </p:sp>
      <p:sp>
        <p:nvSpPr>
          <p:cNvPr id="13" name="TextBox 12">
            <a:extLst>
              <a:ext uri="{FF2B5EF4-FFF2-40B4-BE49-F238E27FC236}">
                <a16:creationId xmlns="" xmlns:a16="http://schemas.microsoft.com/office/drawing/2014/main" id="{41DD673F-F2AB-4AC6-A587-9546AD25B248}"/>
              </a:ext>
            </a:extLst>
          </p:cNvPr>
          <p:cNvSpPr txBox="1"/>
          <p:nvPr/>
        </p:nvSpPr>
        <p:spPr>
          <a:xfrm>
            <a:off x="348694" y="5511945"/>
            <a:ext cx="4287328" cy="547714"/>
          </a:xfrm>
          <a:prstGeom prst="rect">
            <a:avLst/>
          </a:prstGeom>
          <a:noFill/>
        </p:spPr>
        <p:txBody>
          <a:bodyPr wrap="square" rtlCol="0">
            <a:spAutoFit/>
          </a:bodyPr>
          <a:lstStyle/>
          <a:p>
            <a:pPr marL="982663" lvl="0" indent="-447675">
              <a:lnSpc>
                <a:spcPct val="150000"/>
              </a:lnSpc>
              <a:buFont typeface="Wingdings" panose="05000000000000000000" pitchFamily="2" charset="2"/>
              <a:buChar char="Ø"/>
            </a:pPr>
            <a:r>
              <a:rPr lang="en-US" sz="2200" dirty="0">
                <a:solidFill>
                  <a:prstClr val="black"/>
                </a:solidFill>
                <a:ea typeface="Helvetica" charset="0"/>
                <a:cs typeface="Helvetica" charset="0"/>
              </a:rPr>
              <a:t>Clear critical path; and</a:t>
            </a:r>
          </a:p>
        </p:txBody>
      </p:sp>
      <p:sp>
        <p:nvSpPr>
          <p:cNvPr id="14" name="TextBox 13">
            <a:extLst>
              <a:ext uri="{FF2B5EF4-FFF2-40B4-BE49-F238E27FC236}">
                <a16:creationId xmlns="" xmlns:a16="http://schemas.microsoft.com/office/drawing/2014/main" id="{F62B35EF-1D16-4FFB-A285-A3AA8642AFDE}"/>
              </a:ext>
            </a:extLst>
          </p:cNvPr>
          <p:cNvSpPr txBox="1"/>
          <p:nvPr/>
        </p:nvSpPr>
        <p:spPr>
          <a:xfrm>
            <a:off x="348694" y="5968988"/>
            <a:ext cx="4633042" cy="547714"/>
          </a:xfrm>
          <a:prstGeom prst="rect">
            <a:avLst/>
          </a:prstGeom>
          <a:noFill/>
        </p:spPr>
        <p:txBody>
          <a:bodyPr wrap="square" rtlCol="0">
            <a:spAutoFit/>
          </a:bodyPr>
          <a:lstStyle/>
          <a:p>
            <a:pPr marL="982663" lvl="0" indent="-447675">
              <a:lnSpc>
                <a:spcPct val="150000"/>
              </a:lnSpc>
              <a:buFont typeface="Wingdings" panose="05000000000000000000" pitchFamily="2" charset="2"/>
              <a:buChar char="Ø"/>
            </a:pPr>
            <a:r>
              <a:rPr lang="en-US" sz="2200" dirty="0">
                <a:solidFill>
                  <a:prstClr val="black"/>
                </a:solidFill>
                <a:ea typeface="Helvetica" charset="0"/>
                <a:cs typeface="Helvetica" charset="0"/>
              </a:rPr>
              <a:t>Importantly a </a:t>
            </a:r>
            <a:r>
              <a:rPr lang="en-US" sz="2200" b="1" u="sng" dirty="0">
                <a:solidFill>
                  <a:prstClr val="black"/>
                </a:solidFill>
                <a:ea typeface="Helvetica" charset="0"/>
                <a:cs typeface="Helvetica" charset="0"/>
              </a:rPr>
              <a:t>strategy </a:t>
            </a:r>
          </a:p>
        </p:txBody>
      </p:sp>
    </p:spTree>
    <p:extLst>
      <p:ext uri="{BB962C8B-B14F-4D97-AF65-F5344CB8AC3E}">
        <p14:creationId xmlns:p14="http://schemas.microsoft.com/office/powerpoint/2010/main" val="39607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1000"/>
                                        <p:tgtEl>
                                          <p:spTgt spid="1026"/>
                                        </p:tgtEl>
                                      </p:cBhvr>
                                    </p:animEffect>
                                    <p:anim calcmode="lin" valueType="num">
                                      <p:cBhvr>
                                        <p:cTn id="58" dur="1000" fill="hold"/>
                                        <p:tgtEl>
                                          <p:spTgt spid="1026"/>
                                        </p:tgtEl>
                                        <p:attrNameLst>
                                          <p:attrName>ppt_x</p:attrName>
                                        </p:attrNameLst>
                                      </p:cBhvr>
                                      <p:tavLst>
                                        <p:tav tm="0">
                                          <p:val>
                                            <p:strVal val="#ppt_x"/>
                                          </p:val>
                                        </p:tav>
                                        <p:tav tm="100000">
                                          <p:val>
                                            <p:strVal val="#ppt_x"/>
                                          </p:val>
                                        </p:tav>
                                      </p:tavLst>
                                    </p:anim>
                                    <p:anim calcmode="lin" valueType="num">
                                      <p:cBhvr>
                                        <p:cTn id="5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030"/>
                                        </p:tgtEl>
                                        <p:attrNameLst>
                                          <p:attrName>style.visibility</p:attrName>
                                        </p:attrNameLst>
                                      </p:cBhvr>
                                      <p:to>
                                        <p:strVal val="visible"/>
                                      </p:to>
                                    </p:set>
                                    <p:animEffect transition="in" filter="fade">
                                      <p:cBhvr>
                                        <p:cTn id="64" dur="1000"/>
                                        <p:tgtEl>
                                          <p:spTgt spid="1030"/>
                                        </p:tgtEl>
                                      </p:cBhvr>
                                    </p:animEffect>
                                    <p:anim calcmode="lin" valueType="num">
                                      <p:cBhvr>
                                        <p:cTn id="65" dur="1000" fill="hold"/>
                                        <p:tgtEl>
                                          <p:spTgt spid="1030"/>
                                        </p:tgtEl>
                                        <p:attrNameLst>
                                          <p:attrName>ppt_x</p:attrName>
                                        </p:attrNameLst>
                                      </p:cBhvr>
                                      <p:tavLst>
                                        <p:tav tm="0">
                                          <p:val>
                                            <p:strVal val="#ppt_x"/>
                                          </p:val>
                                        </p:tav>
                                        <p:tav tm="100000">
                                          <p:val>
                                            <p:strVal val="#ppt_x"/>
                                          </p:val>
                                        </p:tav>
                                      </p:tavLst>
                                    </p:anim>
                                    <p:anim calcmode="lin" valueType="num">
                                      <p:cBhvr>
                                        <p:cTn id="6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032"/>
                                        </p:tgtEl>
                                        <p:attrNameLst>
                                          <p:attrName>style.visibility</p:attrName>
                                        </p:attrNameLst>
                                      </p:cBhvr>
                                      <p:to>
                                        <p:strVal val="visible"/>
                                      </p:to>
                                    </p:set>
                                    <p:animEffect transition="in" filter="fade">
                                      <p:cBhvr>
                                        <p:cTn id="71" dur="1000"/>
                                        <p:tgtEl>
                                          <p:spTgt spid="1032"/>
                                        </p:tgtEl>
                                      </p:cBhvr>
                                    </p:animEffect>
                                    <p:anim calcmode="lin" valueType="num">
                                      <p:cBhvr>
                                        <p:cTn id="72" dur="1000" fill="hold"/>
                                        <p:tgtEl>
                                          <p:spTgt spid="1032"/>
                                        </p:tgtEl>
                                        <p:attrNameLst>
                                          <p:attrName>ppt_x</p:attrName>
                                        </p:attrNameLst>
                                      </p:cBhvr>
                                      <p:tavLst>
                                        <p:tav tm="0">
                                          <p:val>
                                            <p:strVal val="#ppt_x"/>
                                          </p:val>
                                        </p:tav>
                                        <p:tav tm="100000">
                                          <p:val>
                                            <p:strVal val="#ppt_x"/>
                                          </p:val>
                                        </p:tav>
                                      </p:tavLst>
                                    </p:anim>
                                    <p:anim calcmode="lin" valueType="num">
                                      <p:cBhvr>
                                        <p:cTn id="73"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animBg="1"/>
      <p:bldP spid="6" grpId="0"/>
      <p:bldP spid="7" grpId="0"/>
      <p:bldP spid="11" grpId="0"/>
      <p:bldP spid="12" grpId="0"/>
      <p:bldP spid="8" grpId="0"/>
      <p:bldP spid="9" grpId="0"/>
      <p:bldP spid="10"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E40D03-15D2-441E-BD32-73FBA7CB0F8E}"/>
              </a:ext>
            </a:extLst>
          </p:cNvPr>
          <p:cNvSpPr txBox="1"/>
          <p:nvPr/>
        </p:nvSpPr>
        <p:spPr>
          <a:xfrm>
            <a:off x="1096047" y="204499"/>
            <a:ext cx="6412675" cy="553998"/>
          </a:xfrm>
          <a:prstGeom prst="rect">
            <a:avLst/>
          </a:prstGeom>
          <a:noFill/>
        </p:spPr>
        <p:txBody>
          <a:bodyPr wrap="square" rtlCol="0" anchor="ctr">
            <a:spAutoFit/>
          </a:bodyPr>
          <a:lstStyle/>
          <a:p>
            <a:r>
              <a:rPr lang="en-US" sz="3000" b="1" dirty="0">
                <a:ea typeface="Helvetica" charset="0"/>
                <a:cs typeface="Helvetica" charset="0"/>
              </a:rPr>
              <a:t>Introduction </a:t>
            </a:r>
            <a:endParaRPr lang="en-US" sz="3000" b="1" dirty="0">
              <a:highlight>
                <a:srgbClr val="FFFF00"/>
              </a:highlight>
              <a:ea typeface="Helvetica" charset="0"/>
              <a:cs typeface="Helvetica" charset="0"/>
            </a:endParaRPr>
          </a:p>
        </p:txBody>
      </p:sp>
      <p:sp>
        <p:nvSpPr>
          <p:cNvPr id="5" name="TextBox 4">
            <a:extLst>
              <a:ext uri="{FF2B5EF4-FFF2-40B4-BE49-F238E27FC236}">
                <a16:creationId xmlns="" xmlns:a16="http://schemas.microsoft.com/office/drawing/2014/main" id="{391C42DF-08AA-4573-8C60-383568D02B4D}"/>
              </a:ext>
            </a:extLst>
          </p:cNvPr>
          <p:cNvSpPr txBox="1"/>
          <p:nvPr/>
        </p:nvSpPr>
        <p:spPr>
          <a:xfrm>
            <a:off x="227084" y="1090911"/>
            <a:ext cx="8131912" cy="547714"/>
          </a:xfrm>
          <a:prstGeom prst="rect">
            <a:avLst/>
          </a:prstGeom>
          <a:noFill/>
        </p:spPr>
        <p:txBody>
          <a:bodyPr wrap="square" rtlCol="0" anchor="t">
            <a:spAutoFit/>
          </a:bodyPr>
          <a:lstStyle/>
          <a:p>
            <a:pPr>
              <a:lnSpc>
                <a:spcPct val="150000"/>
              </a:lnSpc>
            </a:pPr>
            <a:r>
              <a:rPr lang="en-US" sz="2200" b="1" dirty="0">
                <a:ea typeface="Helvetica" charset="0"/>
                <a:cs typeface="Helvetica" charset="0"/>
              </a:rPr>
              <a:t>Work programmes can be as simple as few bar charts</a:t>
            </a:r>
          </a:p>
        </p:txBody>
      </p:sp>
      <p:cxnSp>
        <p:nvCxnSpPr>
          <p:cNvPr id="6" name="Time axis - Grid - Secondary">
            <a:extLst>
              <a:ext uri="{FF2B5EF4-FFF2-40B4-BE49-F238E27FC236}">
                <a16:creationId xmlns="" xmlns:a16="http://schemas.microsoft.com/office/drawing/2014/main" id="{FBD2E1C5-CF93-476C-8305-106820C43AC4}"/>
              </a:ext>
            </a:extLst>
          </p:cNvPr>
          <p:cNvCxnSpPr/>
          <p:nvPr/>
        </p:nvCxnSpPr>
        <p:spPr>
          <a:xfrm flipH="1">
            <a:off x="7699858" y="2560164"/>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 name="Time axis - Grid - Primary">
            <a:extLst>
              <a:ext uri="{FF2B5EF4-FFF2-40B4-BE49-F238E27FC236}">
                <a16:creationId xmlns="" xmlns:a16="http://schemas.microsoft.com/office/drawing/2014/main" id="{99A243FD-0B36-49B8-A090-9B2B50B0F144}"/>
              </a:ext>
            </a:extLst>
          </p:cNvPr>
          <p:cNvCxnSpPr/>
          <p:nvPr/>
        </p:nvCxnSpPr>
        <p:spPr>
          <a:xfrm flipH="1">
            <a:off x="7699858" y="2560164"/>
            <a:ext cx="0" cy="2880000"/>
          </a:xfrm>
          <a:prstGeom prst="line">
            <a:avLst/>
          </a:prstGeom>
        </p:spPr>
        <p:style>
          <a:lnRef idx="1">
            <a:schemeClr val="dk1"/>
          </a:lnRef>
          <a:fillRef idx="0">
            <a:schemeClr val="dk1"/>
          </a:fillRef>
          <a:effectRef idx="0">
            <a:schemeClr val="dk1"/>
          </a:effectRef>
          <a:fontRef idx="minor">
            <a:schemeClr val="tx1"/>
          </a:fontRef>
        </p:style>
      </p:cxnSp>
      <p:cxnSp>
        <p:nvCxnSpPr>
          <p:cNvPr id="8" name="Time axis - Grid - Secondary">
            <a:extLst>
              <a:ext uri="{FF2B5EF4-FFF2-40B4-BE49-F238E27FC236}">
                <a16:creationId xmlns="" xmlns:a16="http://schemas.microsoft.com/office/drawing/2014/main" id="{74919422-4B3F-45A3-99F3-667B0BF9E72F}"/>
              </a:ext>
            </a:extLst>
          </p:cNvPr>
          <p:cNvCxnSpPr/>
          <p:nvPr/>
        </p:nvCxnSpPr>
        <p:spPr>
          <a:xfrm flipH="1">
            <a:off x="7229413" y="2560164"/>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 name="Time axis - Grid - Primary">
            <a:extLst>
              <a:ext uri="{FF2B5EF4-FFF2-40B4-BE49-F238E27FC236}">
                <a16:creationId xmlns="" xmlns:a16="http://schemas.microsoft.com/office/drawing/2014/main" id="{8B88BE67-68A6-4BA6-A413-A1924A64F411}"/>
              </a:ext>
            </a:extLst>
          </p:cNvPr>
          <p:cNvCxnSpPr/>
          <p:nvPr/>
        </p:nvCxnSpPr>
        <p:spPr>
          <a:xfrm flipH="1">
            <a:off x="7229413" y="2560164"/>
            <a:ext cx="0" cy="2880000"/>
          </a:xfrm>
          <a:prstGeom prst="line">
            <a:avLst/>
          </a:prstGeom>
        </p:spPr>
        <p:style>
          <a:lnRef idx="1">
            <a:schemeClr val="dk1"/>
          </a:lnRef>
          <a:fillRef idx="0">
            <a:schemeClr val="dk1"/>
          </a:fillRef>
          <a:effectRef idx="0">
            <a:schemeClr val="dk1"/>
          </a:effectRef>
          <a:fontRef idx="minor">
            <a:schemeClr val="tx1"/>
          </a:fontRef>
        </p:style>
      </p:cxnSp>
      <p:cxnSp>
        <p:nvCxnSpPr>
          <p:cNvPr id="12" name="Time axis - Grid - Secondary">
            <a:extLst>
              <a:ext uri="{FF2B5EF4-FFF2-40B4-BE49-F238E27FC236}">
                <a16:creationId xmlns="" xmlns:a16="http://schemas.microsoft.com/office/drawing/2014/main" id="{A53DFF27-DC6F-4707-8B7C-C8DA0E2FFDCA}"/>
              </a:ext>
            </a:extLst>
          </p:cNvPr>
          <p:cNvCxnSpPr/>
          <p:nvPr/>
        </p:nvCxnSpPr>
        <p:spPr>
          <a:xfrm flipH="1">
            <a:off x="5833253" y="2560164"/>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5" name="Time axis - Grid - Secondary">
            <a:extLst>
              <a:ext uri="{FF2B5EF4-FFF2-40B4-BE49-F238E27FC236}">
                <a16:creationId xmlns="" xmlns:a16="http://schemas.microsoft.com/office/drawing/2014/main" id="{BB331899-B71C-42FB-A928-DB11C249FD5B}"/>
              </a:ext>
            </a:extLst>
          </p:cNvPr>
          <p:cNvCxnSpPr/>
          <p:nvPr/>
        </p:nvCxnSpPr>
        <p:spPr>
          <a:xfrm flipH="1">
            <a:off x="4437094" y="2560164"/>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8" name="Time axis - Grid - Secondary">
            <a:extLst>
              <a:ext uri="{FF2B5EF4-FFF2-40B4-BE49-F238E27FC236}">
                <a16:creationId xmlns="" xmlns:a16="http://schemas.microsoft.com/office/drawing/2014/main" id="{F3585B6B-4117-4B73-A389-2FF5D80A199D}"/>
              </a:ext>
            </a:extLst>
          </p:cNvPr>
          <p:cNvCxnSpPr/>
          <p:nvPr/>
        </p:nvCxnSpPr>
        <p:spPr>
          <a:xfrm flipH="1">
            <a:off x="3056110" y="2560164"/>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1" name="Time axis - Grid - Secondary">
            <a:extLst>
              <a:ext uri="{FF2B5EF4-FFF2-40B4-BE49-F238E27FC236}">
                <a16:creationId xmlns="" xmlns:a16="http://schemas.microsoft.com/office/drawing/2014/main" id="{3A4DB128-FE5F-4640-8A29-CF154D8C5B12}"/>
              </a:ext>
            </a:extLst>
          </p:cNvPr>
          <p:cNvCxnSpPr/>
          <p:nvPr/>
        </p:nvCxnSpPr>
        <p:spPr>
          <a:xfrm flipH="1">
            <a:off x="1690302" y="2560164"/>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Time axis - Grid - Primary">
            <a:extLst>
              <a:ext uri="{FF2B5EF4-FFF2-40B4-BE49-F238E27FC236}">
                <a16:creationId xmlns="" xmlns:a16="http://schemas.microsoft.com/office/drawing/2014/main" id="{852D6473-061B-45D1-87A9-04FA5443E084}"/>
              </a:ext>
            </a:extLst>
          </p:cNvPr>
          <p:cNvCxnSpPr/>
          <p:nvPr/>
        </p:nvCxnSpPr>
        <p:spPr>
          <a:xfrm flipH="1">
            <a:off x="1690302" y="2560164"/>
            <a:ext cx="0" cy="2880000"/>
          </a:xfrm>
          <a:prstGeom prst="line">
            <a:avLst/>
          </a:prstGeom>
        </p:spPr>
        <p:style>
          <a:lnRef idx="1">
            <a:schemeClr val="dk1"/>
          </a:lnRef>
          <a:fillRef idx="0">
            <a:schemeClr val="dk1"/>
          </a:fillRef>
          <a:effectRef idx="0">
            <a:schemeClr val="dk1"/>
          </a:effectRef>
          <a:fontRef idx="minor">
            <a:schemeClr val="tx1"/>
          </a:fontRef>
        </p:style>
      </p:cxnSp>
      <p:sp>
        <p:nvSpPr>
          <p:cNvPr id="23" name="Time axis - Label - Primary">
            <a:extLst>
              <a:ext uri="{FF2B5EF4-FFF2-40B4-BE49-F238E27FC236}">
                <a16:creationId xmlns="" xmlns:a16="http://schemas.microsoft.com/office/drawing/2014/main" id="{E3A76E61-93EB-4984-A046-B360FAB8BA81}"/>
              </a:ext>
            </a:extLst>
          </p:cNvPr>
          <p:cNvSpPr/>
          <p:nvPr/>
        </p:nvSpPr>
        <p:spPr>
          <a:xfrm>
            <a:off x="1219858" y="2200164"/>
            <a:ext cx="470445"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tx1"/>
                </a:solidFill>
              </a:rPr>
              <a:t>2017</a:t>
            </a:r>
          </a:p>
        </p:txBody>
      </p:sp>
      <p:sp>
        <p:nvSpPr>
          <p:cNvPr id="24" name="Time axis - Label - Secondary">
            <a:extLst>
              <a:ext uri="{FF2B5EF4-FFF2-40B4-BE49-F238E27FC236}">
                <a16:creationId xmlns="" xmlns:a16="http://schemas.microsoft.com/office/drawing/2014/main" id="{B994FE1F-2DA1-4EB8-8276-89BCCCF3F7C6}"/>
              </a:ext>
            </a:extLst>
          </p:cNvPr>
          <p:cNvSpPr/>
          <p:nvPr/>
        </p:nvSpPr>
        <p:spPr>
          <a:xfrm>
            <a:off x="1219858" y="2380164"/>
            <a:ext cx="470445"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Dec</a:t>
            </a:r>
          </a:p>
        </p:txBody>
      </p:sp>
      <p:sp>
        <p:nvSpPr>
          <p:cNvPr id="25" name="Time axis - Label - Secondary">
            <a:extLst>
              <a:ext uri="{FF2B5EF4-FFF2-40B4-BE49-F238E27FC236}">
                <a16:creationId xmlns="" xmlns:a16="http://schemas.microsoft.com/office/drawing/2014/main" id="{E3B9D8A0-6AE3-4EBB-BEA6-CB589AC7032F}"/>
              </a:ext>
            </a:extLst>
          </p:cNvPr>
          <p:cNvSpPr/>
          <p:nvPr/>
        </p:nvSpPr>
        <p:spPr>
          <a:xfrm>
            <a:off x="1690303" y="2380164"/>
            <a:ext cx="470445"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Jan</a:t>
            </a:r>
          </a:p>
        </p:txBody>
      </p:sp>
      <p:sp>
        <p:nvSpPr>
          <p:cNvPr id="26" name="Time axis - Label - Secondary">
            <a:extLst>
              <a:ext uri="{FF2B5EF4-FFF2-40B4-BE49-F238E27FC236}">
                <a16:creationId xmlns="" xmlns:a16="http://schemas.microsoft.com/office/drawing/2014/main" id="{F779BA47-29AF-4733-93FD-25F319429B8E}"/>
              </a:ext>
            </a:extLst>
          </p:cNvPr>
          <p:cNvSpPr/>
          <p:nvPr/>
        </p:nvSpPr>
        <p:spPr>
          <a:xfrm>
            <a:off x="2160747" y="2380164"/>
            <a:ext cx="424918"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Feb</a:t>
            </a:r>
          </a:p>
        </p:txBody>
      </p:sp>
      <p:sp>
        <p:nvSpPr>
          <p:cNvPr id="27" name="Time axis - Label - Secondary">
            <a:extLst>
              <a:ext uri="{FF2B5EF4-FFF2-40B4-BE49-F238E27FC236}">
                <a16:creationId xmlns="" xmlns:a16="http://schemas.microsoft.com/office/drawing/2014/main" id="{9589B110-B719-48D1-A686-8394FCA05CDD}"/>
              </a:ext>
            </a:extLst>
          </p:cNvPr>
          <p:cNvSpPr/>
          <p:nvPr/>
        </p:nvSpPr>
        <p:spPr>
          <a:xfrm>
            <a:off x="2585666" y="2380164"/>
            <a:ext cx="470445"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Mar</a:t>
            </a:r>
          </a:p>
        </p:txBody>
      </p:sp>
      <p:sp>
        <p:nvSpPr>
          <p:cNvPr id="28" name="Time axis - Label - Secondary">
            <a:extLst>
              <a:ext uri="{FF2B5EF4-FFF2-40B4-BE49-F238E27FC236}">
                <a16:creationId xmlns="" xmlns:a16="http://schemas.microsoft.com/office/drawing/2014/main" id="{4A5A6941-4C81-40CC-8FA4-34B95F26D602}"/>
              </a:ext>
            </a:extLst>
          </p:cNvPr>
          <p:cNvSpPr/>
          <p:nvPr/>
        </p:nvSpPr>
        <p:spPr>
          <a:xfrm>
            <a:off x="3056111" y="2380164"/>
            <a:ext cx="455269"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Apr</a:t>
            </a:r>
          </a:p>
        </p:txBody>
      </p:sp>
      <p:sp>
        <p:nvSpPr>
          <p:cNvPr id="29" name="Time axis - Label - Secondary">
            <a:extLst>
              <a:ext uri="{FF2B5EF4-FFF2-40B4-BE49-F238E27FC236}">
                <a16:creationId xmlns="" xmlns:a16="http://schemas.microsoft.com/office/drawing/2014/main" id="{91720873-2A81-4B43-8F5D-C5E6381F5489}"/>
              </a:ext>
            </a:extLst>
          </p:cNvPr>
          <p:cNvSpPr/>
          <p:nvPr/>
        </p:nvSpPr>
        <p:spPr>
          <a:xfrm>
            <a:off x="3511381" y="2380164"/>
            <a:ext cx="470445"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May</a:t>
            </a:r>
          </a:p>
        </p:txBody>
      </p:sp>
      <p:sp>
        <p:nvSpPr>
          <p:cNvPr id="30" name="Time axis - Label - Secondary">
            <a:extLst>
              <a:ext uri="{FF2B5EF4-FFF2-40B4-BE49-F238E27FC236}">
                <a16:creationId xmlns="" xmlns:a16="http://schemas.microsoft.com/office/drawing/2014/main" id="{05B52250-2F45-473E-9B9C-59DE4EC6DEC1}"/>
              </a:ext>
            </a:extLst>
          </p:cNvPr>
          <p:cNvSpPr/>
          <p:nvPr/>
        </p:nvSpPr>
        <p:spPr>
          <a:xfrm>
            <a:off x="3981826" y="2380164"/>
            <a:ext cx="455269"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Jun</a:t>
            </a:r>
          </a:p>
        </p:txBody>
      </p:sp>
      <p:sp>
        <p:nvSpPr>
          <p:cNvPr id="31" name="Time axis - Label - Secondary">
            <a:extLst>
              <a:ext uri="{FF2B5EF4-FFF2-40B4-BE49-F238E27FC236}">
                <a16:creationId xmlns="" xmlns:a16="http://schemas.microsoft.com/office/drawing/2014/main" id="{7CCEE29A-66A0-4474-BFDE-6A05689BE42A}"/>
              </a:ext>
            </a:extLst>
          </p:cNvPr>
          <p:cNvSpPr/>
          <p:nvPr/>
        </p:nvSpPr>
        <p:spPr>
          <a:xfrm>
            <a:off x="4437095" y="2380164"/>
            <a:ext cx="470445"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Jul</a:t>
            </a:r>
          </a:p>
        </p:txBody>
      </p:sp>
      <p:sp>
        <p:nvSpPr>
          <p:cNvPr id="32" name="Time axis - Label - Secondary">
            <a:extLst>
              <a:ext uri="{FF2B5EF4-FFF2-40B4-BE49-F238E27FC236}">
                <a16:creationId xmlns="" xmlns:a16="http://schemas.microsoft.com/office/drawing/2014/main" id="{7E9FF4B3-822A-4C0E-8626-B4AD4AC1FD8B}"/>
              </a:ext>
            </a:extLst>
          </p:cNvPr>
          <p:cNvSpPr/>
          <p:nvPr/>
        </p:nvSpPr>
        <p:spPr>
          <a:xfrm>
            <a:off x="4907540" y="2380164"/>
            <a:ext cx="470445"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Aug</a:t>
            </a:r>
          </a:p>
        </p:txBody>
      </p:sp>
      <p:sp>
        <p:nvSpPr>
          <p:cNvPr id="33" name="Time axis - Label - Secondary">
            <a:extLst>
              <a:ext uri="{FF2B5EF4-FFF2-40B4-BE49-F238E27FC236}">
                <a16:creationId xmlns="" xmlns:a16="http://schemas.microsoft.com/office/drawing/2014/main" id="{B1D68EB7-EF90-400C-917A-61FE8623DAE5}"/>
              </a:ext>
            </a:extLst>
          </p:cNvPr>
          <p:cNvSpPr/>
          <p:nvPr/>
        </p:nvSpPr>
        <p:spPr>
          <a:xfrm>
            <a:off x="5377985" y="2380164"/>
            <a:ext cx="455269"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Sep</a:t>
            </a:r>
          </a:p>
        </p:txBody>
      </p:sp>
      <p:sp>
        <p:nvSpPr>
          <p:cNvPr id="34" name="Time axis - Label - Secondary">
            <a:extLst>
              <a:ext uri="{FF2B5EF4-FFF2-40B4-BE49-F238E27FC236}">
                <a16:creationId xmlns="" xmlns:a16="http://schemas.microsoft.com/office/drawing/2014/main" id="{347AA183-3038-4EBB-B077-37B85BF91E44}"/>
              </a:ext>
            </a:extLst>
          </p:cNvPr>
          <p:cNvSpPr/>
          <p:nvPr/>
        </p:nvSpPr>
        <p:spPr>
          <a:xfrm>
            <a:off x="5833254" y="2380164"/>
            <a:ext cx="470445"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Oct</a:t>
            </a:r>
          </a:p>
        </p:txBody>
      </p:sp>
      <p:sp>
        <p:nvSpPr>
          <p:cNvPr id="35" name="Time axis - Label - Secondary">
            <a:extLst>
              <a:ext uri="{FF2B5EF4-FFF2-40B4-BE49-F238E27FC236}">
                <a16:creationId xmlns="" xmlns:a16="http://schemas.microsoft.com/office/drawing/2014/main" id="{184DC21E-83F8-45B6-A558-CD7EA4EB2CD9}"/>
              </a:ext>
            </a:extLst>
          </p:cNvPr>
          <p:cNvSpPr/>
          <p:nvPr/>
        </p:nvSpPr>
        <p:spPr>
          <a:xfrm>
            <a:off x="6303700" y="2380164"/>
            <a:ext cx="455269"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Nov</a:t>
            </a:r>
          </a:p>
        </p:txBody>
      </p:sp>
      <p:sp>
        <p:nvSpPr>
          <p:cNvPr id="36" name="Time axis - Label - Primary">
            <a:extLst>
              <a:ext uri="{FF2B5EF4-FFF2-40B4-BE49-F238E27FC236}">
                <a16:creationId xmlns="" xmlns:a16="http://schemas.microsoft.com/office/drawing/2014/main" id="{681FA765-4C47-4BC7-B5E6-B182B7159565}"/>
              </a:ext>
            </a:extLst>
          </p:cNvPr>
          <p:cNvSpPr/>
          <p:nvPr/>
        </p:nvSpPr>
        <p:spPr>
          <a:xfrm>
            <a:off x="1690302" y="2200164"/>
            <a:ext cx="5539111"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tx1"/>
                </a:solidFill>
              </a:rPr>
              <a:t>2018</a:t>
            </a:r>
          </a:p>
        </p:txBody>
      </p:sp>
      <p:sp>
        <p:nvSpPr>
          <p:cNvPr id="37" name="Time axis - Label - Secondary">
            <a:extLst>
              <a:ext uri="{FF2B5EF4-FFF2-40B4-BE49-F238E27FC236}">
                <a16:creationId xmlns="" xmlns:a16="http://schemas.microsoft.com/office/drawing/2014/main" id="{CA72F228-F51B-44E4-9041-2401BAD440D4}"/>
              </a:ext>
            </a:extLst>
          </p:cNvPr>
          <p:cNvSpPr/>
          <p:nvPr/>
        </p:nvSpPr>
        <p:spPr>
          <a:xfrm>
            <a:off x="6758969" y="2380164"/>
            <a:ext cx="470445"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Dec</a:t>
            </a:r>
          </a:p>
        </p:txBody>
      </p:sp>
      <p:sp>
        <p:nvSpPr>
          <p:cNvPr id="38" name="Time axis - Label - Primary">
            <a:extLst>
              <a:ext uri="{FF2B5EF4-FFF2-40B4-BE49-F238E27FC236}">
                <a16:creationId xmlns="" xmlns:a16="http://schemas.microsoft.com/office/drawing/2014/main" id="{5F32B93C-AA65-4B65-ADF8-4E55E9A4644D}"/>
              </a:ext>
            </a:extLst>
          </p:cNvPr>
          <p:cNvSpPr/>
          <p:nvPr/>
        </p:nvSpPr>
        <p:spPr>
          <a:xfrm>
            <a:off x="7229414" y="2200164"/>
            <a:ext cx="470445"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tx1"/>
                </a:solidFill>
              </a:rPr>
              <a:t>2019</a:t>
            </a:r>
          </a:p>
        </p:txBody>
      </p:sp>
      <p:sp>
        <p:nvSpPr>
          <p:cNvPr id="39" name="Time axis - Label - Secondary">
            <a:extLst>
              <a:ext uri="{FF2B5EF4-FFF2-40B4-BE49-F238E27FC236}">
                <a16:creationId xmlns="" xmlns:a16="http://schemas.microsoft.com/office/drawing/2014/main" id="{65723DB3-1A01-48D5-A75B-EEE86AAB3615}"/>
              </a:ext>
            </a:extLst>
          </p:cNvPr>
          <p:cNvSpPr/>
          <p:nvPr/>
        </p:nvSpPr>
        <p:spPr>
          <a:xfrm>
            <a:off x="7229414" y="2380164"/>
            <a:ext cx="470445"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Jan</a:t>
            </a:r>
          </a:p>
        </p:txBody>
      </p:sp>
      <p:sp>
        <p:nvSpPr>
          <p:cNvPr id="40" name="Overall Frame">
            <a:extLst>
              <a:ext uri="{FF2B5EF4-FFF2-40B4-BE49-F238E27FC236}">
                <a16:creationId xmlns="" xmlns:a16="http://schemas.microsoft.com/office/drawing/2014/main" id="{33B32B48-30D2-4724-BEB0-1564682377FD}"/>
              </a:ext>
            </a:extLst>
          </p:cNvPr>
          <p:cNvSpPr/>
          <p:nvPr/>
        </p:nvSpPr>
        <p:spPr>
          <a:xfrm>
            <a:off x="1219857" y="2560164"/>
            <a:ext cx="6480001" cy="28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dirty="0">
              <a:solidFill>
                <a:schemeClr val="tx1"/>
              </a:solidFill>
            </a:endParaRPr>
          </a:p>
        </p:txBody>
      </p:sp>
      <p:sp>
        <p:nvSpPr>
          <p:cNvPr id="41" name="As-Planned">
            <a:extLst>
              <a:ext uri="{FF2B5EF4-FFF2-40B4-BE49-F238E27FC236}">
                <a16:creationId xmlns="" xmlns:a16="http://schemas.microsoft.com/office/drawing/2014/main" id="{2C90A67D-7FDD-4246-AD84-FBB438FCF925}"/>
              </a:ext>
            </a:extLst>
          </p:cNvPr>
          <p:cNvSpPr/>
          <p:nvPr/>
        </p:nvSpPr>
        <p:spPr>
          <a:xfrm>
            <a:off x="1690303" y="3208164"/>
            <a:ext cx="895363"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075363"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1000" dirty="0">
                <a:solidFill>
                  <a:sysClr val="windowText" lastClr="000000"/>
                </a:solidFill>
              </a:rPr>
              <a:t>Design</a:t>
            </a:r>
          </a:p>
        </p:txBody>
      </p:sp>
      <p:sp>
        <p:nvSpPr>
          <p:cNvPr id="42" name="As-Planned">
            <a:extLst>
              <a:ext uri="{FF2B5EF4-FFF2-40B4-BE49-F238E27FC236}">
                <a16:creationId xmlns="" xmlns:a16="http://schemas.microsoft.com/office/drawing/2014/main" id="{32671CA1-2767-4490-962E-968D53ABAB9D}"/>
              </a:ext>
            </a:extLst>
          </p:cNvPr>
          <p:cNvSpPr/>
          <p:nvPr/>
        </p:nvSpPr>
        <p:spPr>
          <a:xfrm>
            <a:off x="2585665" y="3928164"/>
            <a:ext cx="1396159"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57615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1000" dirty="0">
                <a:solidFill>
                  <a:sysClr val="windowText" lastClr="000000"/>
                </a:solidFill>
              </a:rPr>
              <a:t>Procurement</a:t>
            </a:r>
          </a:p>
        </p:txBody>
      </p:sp>
      <p:sp>
        <p:nvSpPr>
          <p:cNvPr id="43" name="As-Planned">
            <a:extLst>
              <a:ext uri="{FF2B5EF4-FFF2-40B4-BE49-F238E27FC236}">
                <a16:creationId xmlns="" xmlns:a16="http://schemas.microsoft.com/office/drawing/2014/main" id="{B62B0FA7-9624-4EBD-B533-45846965FF34}"/>
              </a:ext>
            </a:extLst>
          </p:cNvPr>
          <p:cNvSpPr/>
          <p:nvPr/>
        </p:nvSpPr>
        <p:spPr>
          <a:xfrm>
            <a:off x="3981825" y="4648164"/>
            <a:ext cx="3247588"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3427588"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GB" sz="1000" dirty="0">
                <a:solidFill>
                  <a:sysClr val="windowText" lastClr="000000"/>
                </a:solidFill>
              </a:rPr>
              <a:t>Construction</a:t>
            </a:r>
          </a:p>
        </p:txBody>
      </p:sp>
    </p:spTree>
    <p:extLst>
      <p:ext uri="{BB962C8B-B14F-4D97-AF65-F5344CB8AC3E}">
        <p14:creationId xmlns:p14="http://schemas.microsoft.com/office/powerpoint/2010/main" val="358216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E40D03-15D2-441E-BD32-73FBA7CB0F8E}"/>
              </a:ext>
            </a:extLst>
          </p:cNvPr>
          <p:cNvSpPr txBox="1"/>
          <p:nvPr/>
        </p:nvSpPr>
        <p:spPr>
          <a:xfrm>
            <a:off x="1096047" y="204499"/>
            <a:ext cx="6412675" cy="553998"/>
          </a:xfrm>
          <a:prstGeom prst="rect">
            <a:avLst/>
          </a:prstGeom>
          <a:noFill/>
        </p:spPr>
        <p:txBody>
          <a:bodyPr wrap="square" rtlCol="0" anchor="ctr">
            <a:spAutoFit/>
          </a:bodyPr>
          <a:lstStyle/>
          <a:p>
            <a:r>
              <a:rPr lang="en-US" sz="3000" b="1" dirty="0">
                <a:ea typeface="Helvetica" charset="0"/>
                <a:cs typeface="Helvetica" charset="0"/>
              </a:rPr>
              <a:t>Introduction </a:t>
            </a:r>
            <a:endParaRPr lang="en-US" sz="3000" b="1" dirty="0">
              <a:highlight>
                <a:srgbClr val="FFFF00"/>
              </a:highlight>
              <a:ea typeface="Helvetica" charset="0"/>
              <a:cs typeface="Helvetica" charset="0"/>
            </a:endParaRPr>
          </a:p>
        </p:txBody>
      </p:sp>
      <p:sp>
        <p:nvSpPr>
          <p:cNvPr id="5" name="TextBox 4">
            <a:extLst>
              <a:ext uri="{FF2B5EF4-FFF2-40B4-BE49-F238E27FC236}">
                <a16:creationId xmlns="" xmlns:a16="http://schemas.microsoft.com/office/drawing/2014/main" id="{391C42DF-08AA-4573-8C60-383568D02B4D}"/>
              </a:ext>
            </a:extLst>
          </p:cNvPr>
          <p:cNvSpPr txBox="1"/>
          <p:nvPr/>
        </p:nvSpPr>
        <p:spPr>
          <a:xfrm>
            <a:off x="227084" y="1090911"/>
            <a:ext cx="8766445" cy="547714"/>
          </a:xfrm>
          <a:prstGeom prst="rect">
            <a:avLst/>
          </a:prstGeom>
          <a:noFill/>
        </p:spPr>
        <p:txBody>
          <a:bodyPr wrap="square" rtlCol="0" anchor="t">
            <a:spAutoFit/>
          </a:bodyPr>
          <a:lstStyle/>
          <a:p>
            <a:pPr>
              <a:lnSpc>
                <a:spcPct val="150000"/>
              </a:lnSpc>
              <a:spcAft>
                <a:spcPts val="600"/>
              </a:spcAft>
            </a:pPr>
            <a:r>
              <a:rPr lang="en-US" sz="2200" b="1" dirty="0">
                <a:ea typeface="Helvetica" charset="0"/>
                <a:cs typeface="Helvetica" charset="0"/>
              </a:rPr>
              <a:t>Or a complex schedule prepared in a specialist software</a:t>
            </a:r>
          </a:p>
        </p:txBody>
      </p:sp>
      <p:pic>
        <p:nvPicPr>
          <p:cNvPr id="6" name="Picture 5">
            <a:extLst>
              <a:ext uri="{FF2B5EF4-FFF2-40B4-BE49-F238E27FC236}">
                <a16:creationId xmlns="" xmlns:a16="http://schemas.microsoft.com/office/drawing/2014/main" id="{E4162386-9203-4438-AC61-282A3530AA50}"/>
              </a:ext>
            </a:extLst>
          </p:cNvPr>
          <p:cNvPicPr>
            <a:picLocks noChangeAspect="1"/>
          </p:cNvPicPr>
          <p:nvPr/>
        </p:nvPicPr>
        <p:blipFill>
          <a:blip r:embed="rId2"/>
          <a:stretch>
            <a:fillRect/>
          </a:stretch>
        </p:blipFill>
        <p:spPr>
          <a:xfrm>
            <a:off x="227084" y="1850269"/>
            <a:ext cx="8692629" cy="4188222"/>
          </a:xfrm>
          <a:prstGeom prst="rect">
            <a:avLst/>
          </a:prstGeom>
          <a:ln w="3175">
            <a:solidFill>
              <a:schemeClr val="tx1"/>
            </a:solidFill>
          </a:ln>
        </p:spPr>
      </p:pic>
      <p:sp>
        <p:nvSpPr>
          <p:cNvPr id="7" name="TextBox 6">
            <a:extLst>
              <a:ext uri="{FF2B5EF4-FFF2-40B4-BE49-F238E27FC236}">
                <a16:creationId xmlns="" xmlns:a16="http://schemas.microsoft.com/office/drawing/2014/main" id="{13D28143-1546-49C0-91B5-52A032DFF0A8}"/>
              </a:ext>
            </a:extLst>
          </p:cNvPr>
          <p:cNvSpPr txBox="1"/>
          <p:nvPr/>
        </p:nvSpPr>
        <p:spPr>
          <a:xfrm rot="19779564">
            <a:off x="-322231" y="2921803"/>
            <a:ext cx="11067392" cy="1138773"/>
          </a:xfrm>
          <a:prstGeom prst="rect">
            <a:avLst/>
          </a:prstGeom>
          <a:noFill/>
        </p:spPr>
        <p:txBody>
          <a:bodyPr wrap="square" rtlCol="0">
            <a:spAutoFit/>
          </a:bodyPr>
          <a:lstStyle/>
          <a:p>
            <a:r>
              <a:rPr lang="en-GB" sz="6600" dirty="0"/>
              <a:t>Do NOT CREATE A MONSTER </a:t>
            </a:r>
          </a:p>
        </p:txBody>
      </p:sp>
    </p:spTree>
    <p:extLst>
      <p:ext uri="{BB962C8B-B14F-4D97-AF65-F5344CB8AC3E}">
        <p14:creationId xmlns:p14="http://schemas.microsoft.com/office/powerpoint/2010/main" val="176606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E40D03-15D2-441E-BD32-73FBA7CB0F8E}"/>
              </a:ext>
            </a:extLst>
          </p:cNvPr>
          <p:cNvSpPr txBox="1"/>
          <p:nvPr/>
        </p:nvSpPr>
        <p:spPr>
          <a:xfrm>
            <a:off x="1096047" y="204499"/>
            <a:ext cx="6412675" cy="553998"/>
          </a:xfrm>
          <a:prstGeom prst="rect">
            <a:avLst/>
          </a:prstGeom>
          <a:noFill/>
        </p:spPr>
        <p:txBody>
          <a:bodyPr wrap="square" rtlCol="0" anchor="ctr">
            <a:spAutoFit/>
          </a:bodyPr>
          <a:lstStyle/>
          <a:p>
            <a:r>
              <a:rPr lang="en-US" sz="3000" b="1" dirty="0">
                <a:ea typeface="Helvetica" charset="0"/>
                <a:cs typeface="Helvetica" charset="0"/>
              </a:rPr>
              <a:t>Introduction </a:t>
            </a:r>
            <a:endParaRPr lang="en-US" sz="3000" b="1" dirty="0">
              <a:highlight>
                <a:srgbClr val="FFFF00"/>
              </a:highlight>
              <a:ea typeface="Helvetica" charset="0"/>
              <a:cs typeface="Helvetica" charset="0"/>
            </a:endParaRPr>
          </a:p>
        </p:txBody>
      </p:sp>
      <p:sp>
        <p:nvSpPr>
          <p:cNvPr id="5" name="TextBox 4">
            <a:extLst>
              <a:ext uri="{FF2B5EF4-FFF2-40B4-BE49-F238E27FC236}">
                <a16:creationId xmlns="" xmlns:a16="http://schemas.microsoft.com/office/drawing/2014/main" id="{391C42DF-08AA-4573-8C60-383568D02B4D}"/>
              </a:ext>
            </a:extLst>
          </p:cNvPr>
          <p:cNvSpPr txBox="1"/>
          <p:nvPr/>
        </p:nvSpPr>
        <p:spPr>
          <a:xfrm>
            <a:off x="227084" y="1090911"/>
            <a:ext cx="8766445" cy="547714"/>
          </a:xfrm>
          <a:prstGeom prst="rect">
            <a:avLst/>
          </a:prstGeom>
          <a:noFill/>
        </p:spPr>
        <p:txBody>
          <a:bodyPr wrap="square" rtlCol="0" anchor="t">
            <a:spAutoFit/>
          </a:bodyPr>
          <a:lstStyle/>
          <a:p>
            <a:pPr>
              <a:lnSpc>
                <a:spcPct val="150000"/>
              </a:lnSpc>
              <a:spcAft>
                <a:spcPts val="600"/>
              </a:spcAft>
            </a:pPr>
            <a:r>
              <a:rPr lang="en-US" sz="2200" b="1" dirty="0">
                <a:cs typeface="Helvetica" charset="0"/>
              </a:rPr>
              <a:t>What is Delay Analysis? </a:t>
            </a:r>
          </a:p>
        </p:txBody>
      </p:sp>
      <p:cxnSp>
        <p:nvCxnSpPr>
          <p:cNvPr id="54" name="Straight Arrow Connector 53">
            <a:extLst>
              <a:ext uri="{FF2B5EF4-FFF2-40B4-BE49-F238E27FC236}">
                <a16:creationId xmlns="" xmlns:a16="http://schemas.microsoft.com/office/drawing/2014/main" id="{45EBD00C-BA03-428B-9154-BAB9A51BDEB9}"/>
              </a:ext>
            </a:extLst>
          </p:cNvPr>
          <p:cNvCxnSpPr>
            <a:cxnSpLocks/>
          </p:cNvCxnSpPr>
          <p:nvPr/>
        </p:nvCxnSpPr>
        <p:spPr>
          <a:xfrm>
            <a:off x="5519851" y="4735900"/>
            <a:ext cx="1130233" cy="0"/>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Time axis - Grid - Secondary">
            <a:extLst>
              <a:ext uri="{FF2B5EF4-FFF2-40B4-BE49-F238E27FC236}">
                <a16:creationId xmlns="" xmlns:a16="http://schemas.microsoft.com/office/drawing/2014/main" id="{D3C3EF73-F0EF-4085-B780-F6CB9C256FA8}"/>
              </a:ext>
            </a:extLst>
          </p:cNvPr>
          <p:cNvCxnSpPr/>
          <p:nvPr/>
        </p:nvCxnSpPr>
        <p:spPr>
          <a:xfrm flipH="1">
            <a:off x="7026829" y="2108615"/>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9" name="Time axis - Grid - Primary">
            <a:extLst>
              <a:ext uri="{FF2B5EF4-FFF2-40B4-BE49-F238E27FC236}">
                <a16:creationId xmlns="" xmlns:a16="http://schemas.microsoft.com/office/drawing/2014/main" id="{6D64A424-3CE7-44B4-8348-9ADA8D6D35F6}"/>
              </a:ext>
            </a:extLst>
          </p:cNvPr>
          <p:cNvCxnSpPr/>
          <p:nvPr/>
        </p:nvCxnSpPr>
        <p:spPr>
          <a:xfrm flipH="1">
            <a:off x="7026829" y="2108615"/>
            <a:ext cx="0" cy="2880000"/>
          </a:xfrm>
          <a:prstGeom prst="line">
            <a:avLst/>
          </a:prstGeom>
        </p:spPr>
        <p:style>
          <a:lnRef idx="1">
            <a:schemeClr val="dk1"/>
          </a:lnRef>
          <a:fillRef idx="0">
            <a:schemeClr val="dk1"/>
          </a:fillRef>
          <a:effectRef idx="0">
            <a:schemeClr val="dk1"/>
          </a:effectRef>
          <a:fontRef idx="minor">
            <a:schemeClr val="tx1"/>
          </a:fontRef>
        </p:style>
      </p:cxnSp>
      <p:cxnSp>
        <p:nvCxnSpPr>
          <p:cNvPr id="60" name="Time axis - Grid - Secondary">
            <a:extLst>
              <a:ext uri="{FF2B5EF4-FFF2-40B4-BE49-F238E27FC236}">
                <a16:creationId xmlns="" xmlns:a16="http://schemas.microsoft.com/office/drawing/2014/main" id="{F25A0CE9-06D5-49A8-8B5B-DCF1068FA73D}"/>
              </a:ext>
            </a:extLst>
          </p:cNvPr>
          <p:cNvCxnSpPr/>
          <p:nvPr/>
        </p:nvCxnSpPr>
        <p:spPr>
          <a:xfrm flipH="1">
            <a:off x="6650085" y="2108615"/>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3" name="Time axis - Grid - Secondary">
            <a:extLst>
              <a:ext uri="{FF2B5EF4-FFF2-40B4-BE49-F238E27FC236}">
                <a16:creationId xmlns="" xmlns:a16="http://schemas.microsoft.com/office/drawing/2014/main" id="{37B39A3D-5165-4569-888B-C1E9D76F7834}"/>
              </a:ext>
            </a:extLst>
          </p:cNvPr>
          <p:cNvCxnSpPr/>
          <p:nvPr/>
        </p:nvCxnSpPr>
        <p:spPr>
          <a:xfrm flipH="1">
            <a:off x="5519852" y="2108615"/>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4" name="Time axis - Grid - Primary">
            <a:extLst>
              <a:ext uri="{FF2B5EF4-FFF2-40B4-BE49-F238E27FC236}">
                <a16:creationId xmlns="" xmlns:a16="http://schemas.microsoft.com/office/drawing/2014/main" id="{F69C968D-BD15-4B58-847C-E4EE2219EDD6}"/>
              </a:ext>
            </a:extLst>
          </p:cNvPr>
          <p:cNvCxnSpPr/>
          <p:nvPr/>
        </p:nvCxnSpPr>
        <p:spPr>
          <a:xfrm flipH="1">
            <a:off x="5519852" y="2108615"/>
            <a:ext cx="0" cy="2880000"/>
          </a:xfrm>
          <a:prstGeom prst="line">
            <a:avLst/>
          </a:prstGeom>
        </p:spPr>
        <p:style>
          <a:lnRef idx="1">
            <a:schemeClr val="dk1"/>
          </a:lnRef>
          <a:fillRef idx="0">
            <a:schemeClr val="dk1"/>
          </a:fillRef>
          <a:effectRef idx="0">
            <a:schemeClr val="dk1"/>
          </a:effectRef>
          <a:fontRef idx="minor">
            <a:schemeClr val="tx1"/>
          </a:fontRef>
        </p:style>
      </p:cxnSp>
      <p:cxnSp>
        <p:nvCxnSpPr>
          <p:cNvPr id="67" name="Time axis - Grid - Secondary">
            <a:extLst>
              <a:ext uri="{FF2B5EF4-FFF2-40B4-BE49-F238E27FC236}">
                <a16:creationId xmlns="" xmlns:a16="http://schemas.microsoft.com/office/drawing/2014/main" id="{2D7B7371-0638-470F-877A-F26FAA23F8E8}"/>
              </a:ext>
            </a:extLst>
          </p:cNvPr>
          <p:cNvCxnSpPr/>
          <p:nvPr/>
        </p:nvCxnSpPr>
        <p:spPr>
          <a:xfrm flipH="1">
            <a:off x="4364503" y="2108615"/>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0" name="Time axis - Grid - Secondary">
            <a:extLst>
              <a:ext uri="{FF2B5EF4-FFF2-40B4-BE49-F238E27FC236}">
                <a16:creationId xmlns="" xmlns:a16="http://schemas.microsoft.com/office/drawing/2014/main" id="{7EF90BE1-90FB-4F1B-B8DE-F9CB9FD8D1DD}"/>
              </a:ext>
            </a:extLst>
          </p:cNvPr>
          <p:cNvCxnSpPr/>
          <p:nvPr/>
        </p:nvCxnSpPr>
        <p:spPr>
          <a:xfrm flipH="1">
            <a:off x="3209154" y="2108615"/>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3" name="Time axis - Grid - Secondary">
            <a:extLst>
              <a:ext uri="{FF2B5EF4-FFF2-40B4-BE49-F238E27FC236}">
                <a16:creationId xmlns="" xmlns:a16="http://schemas.microsoft.com/office/drawing/2014/main" id="{77E5D09B-10E2-47ED-8420-EB2FDA91B1FF}"/>
              </a:ext>
            </a:extLst>
          </p:cNvPr>
          <p:cNvCxnSpPr/>
          <p:nvPr/>
        </p:nvCxnSpPr>
        <p:spPr>
          <a:xfrm flipH="1">
            <a:off x="2066363" y="2108615"/>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6" name="Time axis - Grid - Secondary">
            <a:extLst>
              <a:ext uri="{FF2B5EF4-FFF2-40B4-BE49-F238E27FC236}">
                <a16:creationId xmlns="" xmlns:a16="http://schemas.microsoft.com/office/drawing/2014/main" id="{7B437D43-FD12-4C36-915D-4932CB5E3DD0}"/>
              </a:ext>
            </a:extLst>
          </p:cNvPr>
          <p:cNvCxnSpPr/>
          <p:nvPr/>
        </p:nvCxnSpPr>
        <p:spPr>
          <a:xfrm flipH="1">
            <a:off x="936130" y="2108615"/>
            <a:ext cx="0" cy="2880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7" name="Time axis - Grid - Primary">
            <a:extLst>
              <a:ext uri="{FF2B5EF4-FFF2-40B4-BE49-F238E27FC236}">
                <a16:creationId xmlns="" xmlns:a16="http://schemas.microsoft.com/office/drawing/2014/main" id="{F8261047-34D7-4BEC-A4A4-1D26CE5E0AE2}"/>
              </a:ext>
            </a:extLst>
          </p:cNvPr>
          <p:cNvCxnSpPr/>
          <p:nvPr/>
        </p:nvCxnSpPr>
        <p:spPr>
          <a:xfrm flipH="1">
            <a:off x="936130" y="2108615"/>
            <a:ext cx="0" cy="2880000"/>
          </a:xfrm>
          <a:prstGeom prst="line">
            <a:avLst/>
          </a:prstGeom>
        </p:spPr>
        <p:style>
          <a:lnRef idx="1">
            <a:schemeClr val="dk1"/>
          </a:lnRef>
          <a:fillRef idx="0">
            <a:schemeClr val="dk1"/>
          </a:fillRef>
          <a:effectRef idx="0">
            <a:schemeClr val="dk1"/>
          </a:effectRef>
          <a:fontRef idx="minor">
            <a:schemeClr val="tx1"/>
          </a:fontRef>
        </p:style>
      </p:cxnSp>
      <p:sp>
        <p:nvSpPr>
          <p:cNvPr id="78" name="Time axis - Label - Primary">
            <a:extLst>
              <a:ext uri="{FF2B5EF4-FFF2-40B4-BE49-F238E27FC236}">
                <a16:creationId xmlns="" xmlns:a16="http://schemas.microsoft.com/office/drawing/2014/main" id="{F5A7F722-5053-479B-B6F6-096EB89F0E14}"/>
              </a:ext>
            </a:extLst>
          </p:cNvPr>
          <p:cNvSpPr/>
          <p:nvPr/>
        </p:nvSpPr>
        <p:spPr>
          <a:xfrm>
            <a:off x="546828" y="1748615"/>
            <a:ext cx="389302"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tx1"/>
                </a:solidFill>
              </a:rPr>
              <a:t>2015</a:t>
            </a:r>
          </a:p>
        </p:txBody>
      </p:sp>
      <p:sp>
        <p:nvSpPr>
          <p:cNvPr id="79" name="Time axis - Label - Secondary">
            <a:extLst>
              <a:ext uri="{FF2B5EF4-FFF2-40B4-BE49-F238E27FC236}">
                <a16:creationId xmlns="" xmlns:a16="http://schemas.microsoft.com/office/drawing/2014/main" id="{02135BF4-FEAC-435B-AF92-65251E677248}"/>
              </a:ext>
            </a:extLst>
          </p:cNvPr>
          <p:cNvSpPr/>
          <p:nvPr/>
        </p:nvSpPr>
        <p:spPr>
          <a:xfrm>
            <a:off x="546828" y="1928615"/>
            <a:ext cx="3893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Dec</a:t>
            </a:r>
          </a:p>
        </p:txBody>
      </p:sp>
      <p:sp>
        <p:nvSpPr>
          <p:cNvPr id="80" name="Time axis - Label - Secondary">
            <a:extLst>
              <a:ext uri="{FF2B5EF4-FFF2-40B4-BE49-F238E27FC236}">
                <a16:creationId xmlns="" xmlns:a16="http://schemas.microsoft.com/office/drawing/2014/main" id="{B513526C-1536-406A-B73B-87B1F923698D}"/>
              </a:ext>
            </a:extLst>
          </p:cNvPr>
          <p:cNvSpPr/>
          <p:nvPr/>
        </p:nvSpPr>
        <p:spPr>
          <a:xfrm>
            <a:off x="936130" y="1928615"/>
            <a:ext cx="3893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Jan</a:t>
            </a:r>
          </a:p>
        </p:txBody>
      </p:sp>
      <p:sp>
        <p:nvSpPr>
          <p:cNvPr id="81" name="Time axis - Label - Secondary">
            <a:extLst>
              <a:ext uri="{FF2B5EF4-FFF2-40B4-BE49-F238E27FC236}">
                <a16:creationId xmlns="" xmlns:a16="http://schemas.microsoft.com/office/drawing/2014/main" id="{103A7DDA-2492-4762-8B44-B3390E260D99}"/>
              </a:ext>
            </a:extLst>
          </p:cNvPr>
          <p:cNvSpPr/>
          <p:nvPr/>
        </p:nvSpPr>
        <p:spPr>
          <a:xfrm>
            <a:off x="1325433" y="1928615"/>
            <a:ext cx="351628"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Feb</a:t>
            </a:r>
          </a:p>
        </p:txBody>
      </p:sp>
      <p:sp>
        <p:nvSpPr>
          <p:cNvPr id="82" name="Time axis - Label - Secondary">
            <a:extLst>
              <a:ext uri="{FF2B5EF4-FFF2-40B4-BE49-F238E27FC236}">
                <a16:creationId xmlns="" xmlns:a16="http://schemas.microsoft.com/office/drawing/2014/main" id="{68A34902-3948-43D5-9DD7-683D75D24A96}"/>
              </a:ext>
            </a:extLst>
          </p:cNvPr>
          <p:cNvSpPr/>
          <p:nvPr/>
        </p:nvSpPr>
        <p:spPr>
          <a:xfrm>
            <a:off x="1677061" y="1928615"/>
            <a:ext cx="3893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Mar</a:t>
            </a:r>
          </a:p>
        </p:txBody>
      </p:sp>
      <p:sp>
        <p:nvSpPr>
          <p:cNvPr id="83" name="Time axis - Label - Secondary">
            <a:extLst>
              <a:ext uri="{FF2B5EF4-FFF2-40B4-BE49-F238E27FC236}">
                <a16:creationId xmlns="" xmlns:a16="http://schemas.microsoft.com/office/drawing/2014/main" id="{D632A002-FB56-4997-B024-8FCE6C39CCBF}"/>
              </a:ext>
            </a:extLst>
          </p:cNvPr>
          <p:cNvSpPr/>
          <p:nvPr/>
        </p:nvSpPr>
        <p:spPr>
          <a:xfrm>
            <a:off x="2066363" y="1928615"/>
            <a:ext cx="376744"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Apr</a:t>
            </a:r>
          </a:p>
        </p:txBody>
      </p:sp>
      <p:sp>
        <p:nvSpPr>
          <p:cNvPr id="84" name="Time axis - Label - Secondary">
            <a:extLst>
              <a:ext uri="{FF2B5EF4-FFF2-40B4-BE49-F238E27FC236}">
                <a16:creationId xmlns="" xmlns:a16="http://schemas.microsoft.com/office/drawing/2014/main" id="{9918F23A-59FD-47BF-8A8C-ADE02AC7705C}"/>
              </a:ext>
            </a:extLst>
          </p:cNvPr>
          <p:cNvSpPr/>
          <p:nvPr/>
        </p:nvSpPr>
        <p:spPr>
          <a:xfrm>
            <a:off x="2443107" y="1928615"/>
            <a:ext cx="3893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May</a:t>
            </a:r>
          </a:p>
        </p:txBody>
      </p:sp>
      <p:sp>
        <p:nvSpPr>
          <p:cNvPr id="85" name="Time axis - Label - Secondary">
            <a:extLst>
              <a:ext uri="{FF2B5EF4-FFF2-40B4-BE49-F238E27FC236}">
                <a16:creationId xmlns="" xmlns:a16="http://schemas.microsoft.com/office/drawing/2014/main" id="{15F2E42B-69E9-442E-89E4-0BB3DC84D25F}"/>
              </a:ext>
            </a:extLst>
          </p:cNvPr>
          <p:cNvSpPr/>
          <p:nvPr/>
        </p:nvSpPr>
        <p:spPr>
          <a:xfrm>
            <a:off x="2832410" y="1928615"/>
            <a:ext cx="376744"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Jun</a:t>
            </a:r>
          </a:p>
        </p:txBody>
      </p:sp>
      <p:sp>
        <p:nvSpPr>
          <p:cNvPr id="86" name="Time axis - Label - Secondary">
            <a:extLst>
              <a:ext uri="{FF2B5EF4-FFF2-40B4-BE49-F238E27FC236}">
                <a16:creationId xmlns="" xmlns:a16="http://schemas.microsoft.com/office/drawing/2014/main" id="{2FBBA496-B704-42E0-A734-CD627DEA7EAC}"/>
              </a:ext>
            </a:extLst>
          </p:cNvPr>
          <p:cNvSpPr/>
          <p:nvPr/>
        </p:nvSpPr>
        <p:spPr>
          <a:xfrm>
            <a:off x="3209154" y="1928615"/>
            <a:ext cx="3893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Jul</a:t>
            </a:r>
          </a:p>
        </p:txBody>
      </p:sp>
      <p:sp>
        <p:nvSpPr>
          <p:cNvPr id="87" name="Time axis - Label - Secondary">
            <a:extLst>
              <a:ext uri="{FF2B5EF4-FFF2-40B4-BE49-F238E27FC236}">
                <a16:creationId xmlns="" xmlns:a16="http://schemas.microsoft.com/office/drawing/2014/main" id="{CA9BC44B-12F1-46A2-BE3E-97648E5028DB}"/>
              </a:ext>
            </a:extLst>
          </p:cNvPr>
          <p:cNvSpPr/>
          <p:nvPr/>
        </p:nvSpPr>
        <p:spPr>
          <a:xfrm>
            <a:off x="3598456" y="1928615"/>
            <a:ext cx="3893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Aug</a:t>
            </a:r>
          </a:p>
        </p:txBody>
      </p:sp>
      <p:sp>
        <p:nvSpPr>
          <p:cNvPr id="88" name="Time axis - Label - Secondary">
            <a:extLst>
              <a:ext uri="{FF2B5EF4-FFF2-40B4-BE49-F238E27FC236}">
                <a16:creationId xmlns="" xmlns:a16="http://schemas.microsoft.com/office/drawing/2014/main" id="{0673DAE3-4CC7-48AC-9F29-5D51B0B67B01}"/>
              </a:ext>
            </a:extLst>
          </p:cNvPr>
          <p:cNvSpPr/>
          <p:nvPr/>
        </p:nvSpPr>
        <p:spPr>
          <a:xfrm>
            <a:off x="3987759" y="1928615"/>
            <a:ext cx="376744"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Sep</a:t>
            </a:r>
          </a:p>
        </p:txBody>
      </p:sp>
      <p:sp>
        <p:nvSpPr>
          <p:cNvPr id="89" name="Time axis - Label - Secondary">
            <a:extLst>
              <a:ext uri="{FF2B5EF4-FFF2-40B4-BE49-F238E27FC236}">
                <a16:creationId xmlns="" xmlns:a16="http://schemas.microsoft.com/office/drawing/2014/main" id="{ACB40C22-C17E-452C-AA57-ACD10194837A}"/>
              </a:ext>
            </a:extLst>
          </p:cNvPr>
          <p:cNvSpPr/>
          <p:nvPr/>
        </p:nvSpPr>
        <p:spPr>
          <a:xfrm>
            <a:off x="4364503" y="1928615"/>
            <a:ext cx="3893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Oct</a:t>
            </a:r>
          </a:p>
        </p:txBody>
      </p:sp>
      <p:sp>
        <p:nvSpPr>
          <p:cNvPr id="90" name="Time axis - Label - Secondary">
            <a:extLst>
              <a:ext uri="{FF2B5EF4-FFF2-40B4-BE49-F238E27FC236}">
                <a16:creationId xmlns="" xmlns:a16="http://schemas.microsoft.com/office/drawing/2014/main" id="{3E4603E6-CD17-49A8-8099-BDC9AA860E91}"/>
              </a:ext>
            </a:extLst>
          </p:cNvPr>
          <p:cNvSpPr/>
          <p:nvPr/>
        </p:nvSpPr>
        <p:spPr>
          <a:xfrm>
            <a:off x="4753805" y="1928615"/>
            <a:ext cx="376744"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Nov</a:t>
            </a:r>
          </a:p>
        </p:txBody>
      </p:sp>
      <p:sp>
        <p:nvSpPr>
          <p:cNvPr id="91" name="Time axis - Label - Primary">
            <a:extLst>
              <a:ext uri="{FF2B5EF4-FFF2-40B4-BE49-F238E27FC236}">
                <a16:creationId xmlns="" xmlns:a16="http://schemas.microsoft.com/office/drawing/2014/main" id="{137491BC-0E8A-45BE-8C90-A743C588186A}"/>
              </a:ext>
            </a:extLst>
          </p:cNvPr>
          <p:cNvSpPr/>
          <p:nvPr/>
        </p:nvSpPr>
        <p:spPr>
          <a:xfrm>
            <a:off x="936130" y="1748615"/>
            <a:ext cx="4583722"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tx1"/>
                </a:solidFill>
              </a:rPr>
              <a:t>2016</a:t>
            </a:r>
          </a:p>
        </p:txBody>
      </p:sp>
      <p:sp>
        <p:nvSpPr>
          <p:cNvPr id="92" name="Time axis - Label - Secondary">
            <a:extLst>
              <a:ext uri="{FF2B5EF4-FFF2-40B4-BE49-F238E27FC236}">
                <a16:creationId xmlns="" xmlns:a16="http://schemas.microsoft.com/office/drawing/2014/main" id="{9F8828E1-8C74-4F11-A0E8-41CC9BE51CF0}"/>
              </a:ext>
            </a:extLst>
          </p:cNvPr>
          <p:cNvSpPr/>
          <p:nvPr/>
        </p:nvSpPr>
        <p:spPr>
          <a:xfrm>
            <a:off x="5130550" y="1928615"/>
            <a:ext cx="3893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Dec</a:t>
            </a:r>
          </a:p>
        </p:txBody>
      </p:sp>
      <p:sp>
        <p:nvSpPr>
          <p:cNvPr id="93" name="Time axis - Label - Secondary">
            <a:extLst>
              <a:ext uri="{FF2B5EF4-FFF2-40B4-BE49-F238E27FC236}">
                <a16:creationId xmlns="" xmlns:a16="http://schemas.microsoft.com/office/drawing/2014/main" id="{E030FD13-BF4F-4002-A3FA-4650057191F0}"/>
              </a:ext>
            </a:extLst>
          </p:cNvPr>
          <p:cNvSpPr/>
          <p:nvPr/>
        </p:nvSpPr>
        <p:spPr>
          <a:xfrm>
            <a:off x="5519852" y="1928615"/>
            <a:ext cx="3893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Jan</a:t>
            </a:r>
          </a:p>
        </p:txBody>
      </p:sp>
      <p:sp>
        <p:nvSpPr>
          <p:cNvPr id="94" name="Time axis - Label - Secondary">
            <a:extLst>
              <a:ext uri="{FF2B5EF4-FFF2-40B4-BE49-F238E27FC236}">
                <a16:creationId xmlns="" xmlns:a16="http://schemas.microsoft.com/office/drawing/2014/main" id="{2527125C-BDCB-4E34-8557-8B04BFDDC15A}"/>
              </a:ext>
            </a:extLst>
          </p:cNvPr>
          <p:cNvSpPr/>
          <p:nvPr/>
        </p:nvSpPr>
        <p:spPr>
          <a:xfrm>
            <a:off x="5909155" y="1928615"/>
            <a:ext cx="351628"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Feb</a:t>
            </a:r>
          </a:p>
        </p:txBody>
      </p:sp>
      <p:sp>
        <p:nvSpPr>
          <p:cNvPr id="95" name="Time axis - Label - Secondary">
            <a:extLst>
              <a:ext uri="{FF2B5EF4-FFF2-40B4-BE49-F238E27FC236}">
                <a16:creationId xmlns="" xmlns:a16="http://schemas.microsoft.com/office/drawing/2014/main" id="{8BA5F7E4-A923-4AE5-B2C6-2E03C5316D0A}"/>
              </a:ext>
            </a:extLst>
          </p:cNvPr>
          <p:cNvSpPr/>
          <p:nvPr/>
        </p:nvSpPr>
        <p:spPr>
          <a:xfrm>
            <a:off x="6260782" y="1928615"/>
            <a:ext cx="389302"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Mar</a:t>
            </a:r>
          </a:p>
        </p:txBody>
      </p:sp>
      <p:sp>
        <p:nvSpPr>
          <p:cNvPr id="96" name="Time axis - Label - Primary">
            <a:extLst>
              <a:ext uri="{FF2B5EF4-FFF2-40B4-BE49-F238E27FC236}">
                <a16:creationId xmlns="" xmlns:a16="http://schemas.microsoft.com/office/drawing/2014/main" id="{C3AB481F-D12C-4617-AC52-A2A25B74E9DE}"/>
              </a:ext>
            </a:extLst>
          </p:cNvPr>
          <p:cNvSpPr/>
          <p:nvPr/>
        </p:nvSpPr>
        <p:spPr>
          <a:xfrm>
            <a:off x="5519852" y="1748615"/>
            <a:ext cx="1506977" cy="180000"/>
          </a:xfrm>
          <a:prstGeom prst="rect">
            <a:avLst/>
          </a:prstGeom>
          <a:solidFill>
            <a:srgbClr val="FCD5B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000" dirty="0">
                <a:solidFill>
                  <a:schemeClr val="tx1"/>
                </a:solidFill>
              </a:rPr>
              <a:t>2017</a:t>
            </a:r>
          </a:p>
        </p:txBody>
      </p:sp>
      <p:sp>
        <p:nvSpPr>
          <p:cNvPr id="97" name="Time axis - Label - Secondary">
            <a:extLst>
              <a:ext uri="{FF2B5EF4-FFF2-40B4-BE49-F238E27FC236}">
                <a16:creationId xmlns="" xmlns:a16="http://schemas.microsoft.com/office/drawing/2014/main" id="{58135F3F-9ACF-4627-B48C-BAC497E6A085}"/>
              </a:ext>
            </a:extLst>
          </p:cNvPr>
          <p:cNvSpPr/>
          <p:nvPr/>
        </p:nvSpPr>
        <p:spPr>
          <a:xfrm>
            <a:off x="6650085" y="1928615"/>
            <a:ext cx="376744" cy="180000"/>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solidFill>
                  <a:schemeClr val="tx1"/>
                </a:solidFill>
              </a:rPr>
              <a:t>Apr</a:t>
            </a:r>
          </a:p>
        </p:txBody>
      </p:sp>
      <p:sp>
        <p:nvSpPr>
          <p:cNvPr id="98" name="Overall Frame">
            <a:extLst>
              <a:ext uri="{FF2B5EF4-FFF2-40B4-BE49-F238E27FC236}">
                <a16:creationId xmlns="" xmlns:a16="http://schemas.microsoft.com/office/drawing/2014/main" id="{D787AE17-EA84-4A57-875D-D41763863A51}"/>
              </a:ext>
            </a:extLst>
          </p:cNvPr>
          <p:cNvSpPr/>
          <p:nvPr/>
        </p:nvSpPr>
        <p:spPr>
          <a:xfrm>
            <a:off x="546828" y="2108615"/>
            <a:ext cx="6480001" cy="28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000" dirty="0">
              <a:solidFill>
                <a:schemeClr val="tx1"/>
              </a:solidFill>
            </a:endParaRPr>
          </a:p>
        </p:txBody>
      </p:sp>
      <p:sp>
        <p:nvSpPr>
          <p:cNvPr id="99" name="As-Planned">
            <a:extLst>
              <a:ext uri="{FF2B5EF4-FFF2-40B4-BE49-F238E27FC236}">
                <a16:creationId xmlns="" xmlns:a16="http://schemas.microsoft.com/office/drawing/2014/main" id="{91BBD04E-C7E4-46BC-BA39-29A062E6B8CB}"/>
              </a:ext>
            </a:extLst>
          </p:cNvPr>
          <p:cNvSpPr/>
          <p:nvPr/>
        </p:nvSpPr>
        <p:spPr>
          <a:xfrm>
            <a:off x="936130" y="2448044"/>
            <a:ext cx="740930"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2093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1000" dirty="0">
                <a:solidFill>
                  <a:sysClr val="windowText" lastClr="000000"/>
                </a:solidFill>
              </a:rPr>
              <a:t>Design</a:t>
            </a:r>
          </a:p>
        </p:txBody>
      </p:sp>
      <p:sp>
        <p:nvSpPr>
          <p:cNvPr id="100" name="As-Built">
            <a:extLst>
              <a:ext uri="{FF2B5EF4-FFF2-40B4-BE49-F238E27FC236}">
                <a16:creationId xmlns="" xmlns:a16="http://schemas.microsoft.com/office/drawing/2014/main" id="{37071991-D7E8-4223-983F-DCADE38BC9C3}"/>
              </a:ext>
            </a:extLst>
          </p:cNvPr>
          <p:cNvSpPr/>
          <p:nvPr/>
        </p:nvSpPr>
        <p:spPr>
          <a:xfrm>
            <a:off x="936131" y="2859472"/>
            <a:ext cx="64046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046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1000" dirty="0">
                <a:solidFill>
                  <a:sysClr val="windowText" lastClr="000000"/>
                </a:solidFill>
              </a:rPr>
              <a:t>Design</a:t>
            </a:r>
          </a:p>
        </p:txBody>
      </p:sp>
      <p:sp>
        <p:nvSpPr>
          <p:cNvPr id="101" name="As-Planned">
            <a:extLst>
              <a:ext uri="{FF2B5EF4-FFF2-40B4-BE49-F238E27FC236}">
                <a16:creationId xmlns="" xmlns:a16="http://schemas.microsoft.com/office/drawing/2014/main" id="{1C50CABD-3068-4A1F-8FC2-151ACFA3C052}"/>
              </a:ext>
            </a:extLst>
          </p:cNvPr>
          <p:cNvSpPr/>
          <p:nvPr/>
        </p:nvSpPr>
        <p:spPr>
          <a:xfrm>
            <a:off x="1677061" y="3270901"/>
            <a:ext cx="1155349"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335349"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1000" dirty="0">
                <a:solidFill>
                  <a:sysClr val="windowText" lastClr="000000"/>
                </a:solidFill>
              </a:rPr>
              <a:t>Procurement</a:t>
            </a:r>
          </a:p>
        </p:txBody>
      </p:sp>
      <p:sp>
        <p:nvSpPr>
          <p:cNvPr id="102" name="As-Built">
            <a:extLst>
              <a:ext uri="{FF2B5EF4-FFF2-40B4-BE49-F238E27FC236}">
                <a16:creationId xmlns="" xmlns:a16="http://schemas.microsoft.com/office/drawing/2014/main" id="{3961C149-D40F-46D7-AAB4-138B4C05F5EB}"/>
              </a:ext>
            </a:extLst>
          </p:cNvPr>
          <p:cNvSpPr/>
          <p:nvPr/>
        </p:nvSpPr>
        <p:spPr>
          <a:xfrm>
            <a:off x="1576596" y="3682330"/>
            <a:ext cx="2398605" cy="144000"/>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57860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1000" dirty="0">
                <a:solidFill>
                  <a:sysClr val="windowText" lastClr="000000"/>
                </a:solidFill>
              </a:rPr>
              <a:t>Procurement</a:t>
            </a:r>
          </a:p>
        </p:txBody>
      </p:sp>
      <p:sp>
        <p:nvSpPr>
          <p:cNvPr id="103" name="As-Planned">
            <a:extLst>
              <a:ext uri="{FF2B5EF4-FFF2-40B4-BE49-F238E27FC236}">
                <a16:creationId xmlns="" xmlns:a16="http://schemas.microsoft.com/office/drawing/2014/main" id="{843ED2C6-6932-4726-A222-AEF9461C55CC}"/>
              </a:ext>
            </a:extLst>
          </p:cNvPr>
          <p:cNvSpPr/>
          <p:nvPr/>
        </p:nvSpPr>
        <p:spPr>
          <a:xfrm>
            <a:off x="2832410" y="4093758"/>
            <a:ext cx="2687442" cy="14400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867442"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1000" dirty="0">
                <a:solidFill>
                  <a:sysClr val="windowText" lastClr="000000"/>
                </a:solidFill>
              </a:rPr>
              <a:t>Construction</a:t>
            </a:r>
          </a:p>
        </p:txBody>
      </p:sp>
      <p:sp>
        <p:nvSpPr>
          <p:cNvPr id="104" name="As-Built">
            <a:extLst>
              <a:ext uri="{FF2B5EF4-FFF2-40B4-BE49-F238E27FC236}">
                <a16:creationId xmlns="" xmlns:a16="http://schemas.microsoft.com/office/drawing/2014/main" id="{0AE9DD8A-19D9-403A-B8F9-815559E21305}"/>
              </a:ext>
            </a:extLst>
          </p:cNvPr>
          <p:cNvSpPr/>
          <p:nvPr/>
        </p:nvSpPr>
        <p:spPr>
          <a:xfrm>
            <a:off x="2278117" y="4505187"/>
            <a:ext cx="4371968" cy="136349"/>
          </a:xfrm>
          <a:prstGeom prst="rect">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2854884"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lang="en-GB" sz="1000" dirty="0">
              <a:solidFill>
                <a:sysClr val="windowText" lastClr="000000"/>
              </a:solidFill>
            </a:endParaRPr>
          </a:p>
        </p:txBody>
      </p:sp>
      <p:sp>
        <p:nvSpPr>
          <p:cNvPr id="106" name="TextBox 105">
            <a:extLst>
              <a:ext uri="{FF2B5EF4-FFF2-40B4-BE49-F238E27FC236}">
                <a16:creationId xmlns="" xmlns:a16="http://schemas.microsoft.com/office/drawing/2014/main" id="{BA348182-C11D-4C42-B016-E93EFA128052}"/>
              </a:ext>
            </a:extLst>
          </p:cNvPr>
          <p:cNvSpPr txBox="1"/>
          <p:nvPr/>
        </p:nvSpPr>
        <p:spPr>
          <a:xfrm>
            <a:off x="5490669" y="4770220"/>
            <a:ext cx="1189417" cy="276999"/>
          </a:xfrm>
          <a:prstGeom prst="rect">
            <a:avLst/>
          </a:prstGeom>
          <a:noFill/>
        </p:spPr>
        <p:txBody>
          <a:bodyPr wrap="square" rtlCol="0">
            <a:spAutoFit/>
          </a:bodyPr>
          <a:lstStyle/>
          <a:p>
            <a:pPr algn="ctr"/>
            <a:r>
              <a:rPr lang="en-GB" sz="1200" b="1" dirty="0">
                <a:solidFill>
                  <a:srgbClr val="FF0000"/>
                </a:solidFill>
              </a:rPr>
              <a:t>3 Months Delay</a:t>
            </a:r>
          </a:p>
        </p:txBody>
      </p:sp>
      <p:sp>
        <p:nvSpPr>
          <p:cNvPr id="107" name="As-Built">
            <a:extLst>
              <a:ext uri="{FF2B5EF4-FFF2-40B4-BE49-F238E27FC236}">
                <a16:creationId xmlns="" xmlns:a16="http://schemas.microsoft.com/office/drawing/2014/main" id="{AD943448-A756-41D5-9FB5-50D52BBF0237}"/>
              </a:ext>
            </a:extLst>
          </p:cNvPr>
          <p:cNvSpPr/>
          <p:nvPr/>
        </p:nvSpPr>
        <p:spPr>
          <a:xfrm>
            <a:off x="1576596" y="3682330"/>
            <a:ext cx="695353" cy="13991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046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000" dirty="0">
              <a:solidFill>
                <a:sysClr val="windowText" lastClr="000000"/>
              </a:solidFill>
            </a:endParaRPr>
          </a:p>
        </p:txBody>
      </p:sp>
      <p:sp>
        <p:nvSpPr>
          <p:cNvPr id="109" name="As-Built">
            <a:extLst>
              <a:ext uri="{FF2B5EF4-FFF2-40B4-BE49-F238E27FC236}">
                <a16:creationId xmlns="" xmlns:a16="http://schemas.microsoft.com/office/drawing/2014/main" id="{97079E5E-40B3-4971-B387-FA83963008A4}"/>
              </a:ext>
            </a:extLst>
          </p:cNvPr>
          <p:cNvSpPr/>
          <p:nvPr/>
        </p:nvSpPr>
        <p:spPr>
          <a:xfrm>
            <a:off x="3270552" y="3685217"/>
            <a:ext cx="703530" cy="1440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046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000" dirty="0">
              <a:solidFill>
                <a:sysClr val="windowText" lastClr="000000"/>
              </a:solidFill>
            </a:endParaRPr>
          </a:p>
        </p:txBody>
      </p:sp>
      <p:sp>
        <p:nvSpPr>
          <p:cNvPr id="110" name="As-Built">
            <a:extLst>
              <a:ext uri="{FF2B5EF4-FFF2-40B4-BE49-F238E27FC236}">
                <a16:creationId xmlns="" xmlns:a16="http://schemas.microsoft.com/office/drawing/2014/main" id="{BD2B78A1-C01B-4FB1-B509-9E59B9DA1D94}"/>
              </a:ext>
            </a:extLst>
          </p:cNvPr>
          <p:cNvSpPr/>
          <p:nvPr/>
        </p:nvSpPr>
        <p:spPr>
          <a:xfrm>
            <a:off x="2271949" y="4504592"/>
            <a:ext cx="1010178" cy="132181"/>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046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000" dirty="0">
              <a:solidFill>
                <a:sysClr val="windowText" lastClr="000000"/>
              </a:solidFill>
            </a:endParaRPr>
          </a:p>
        </p:txBody>
      </p:sp>
      <p:sp>
        <p:nvSpPr>
          <p:cNvPr id="112" name="As-Built">
            <a:extLst>
              <a:ext uri="{FF2B5EF4-FFF2-40B4-BE49-F238E27FC236}">
                <a16:creationId xmlns="" xmlns:a16="http://schemas.microsoft.com/office/drawing/2014/main" id="{8479A689-6E20-4B64-B856-23B8E9155C48}"/>
              </a:ext>
            </a:extLst>
          </p:cNvPr>
          <p:cNvSpPr/>
          <p:nvPr/>
        </p:nvSpPr>
        <p:spPr>
          <a:xfrm>
            <a:off x="3993138" y="4506087"/>
            <a:ext cx="2669504" cy="135371"/>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046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000" dirty="0">
              <a:solidFill>
                <a:sysClr val="windowText" lastClr="000000"/>
              </a:solidFill>
            </a:endParaRPr>
          </a:p>
        </p:txBody>
      </p:sp>
      <p:sp>
        <p:nvSpPr>
          <p:cNvPr id="113" name="As-Built">
            <a:extLst>
              <a:ext uri="{FF2B5EF4-FFF2-40B4-BE49-F238E27FC236}">
                <a16:creationId xmlns="" xmlns:a16="http://schemas.microsoft.com/office/drawing/2014/main" id="{4A468BF8-AADB-49A0-B662-664A4168D4D7}"/>
              </a:ext>
            </a:extLst>
          </p:cNvPr>
          <p:cNvSpPr/>
          <p:nvPr/>
        </p:nvSpPr>
        <p:spPr>
          <a:xfrm>
            <a:off x="931656" y="2859472"/>
            <a:ext cx="644940" cy="1440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820465"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000" dirty="0">
              <a:solidFill>
                <a:sysClr val="windowText" lastClr="000000"/>
              </a:solidFill>
            </a:endParaRPr>
          </a:p>
        </p:txBody>
      </p:sp>
      <p:cxnSp>
        <p:nvCxnSpPr>
          <p:cNvPr id="115" name="Straight Arrow Connector 114">
            <a:extLst>
              <a:ext uri="{FF2B5EF4-FFF2-40B4-BE49-F238E27FC236}">
                <a16:creationId xmlns="" xmlns:a16="http://schemas.microsoft.com/office/drawing/2014/main" id="{CB8E26D3-B079-4034-86AA-4E931D82615B}"/>
              </a:ext>
            </a:extLst>
          </p:cNvPr>
          <p:cNvCxnSpPr>
            <a:cxnSpLocks/>
            <a:endCxn id="109" idx="0"/>
          </p:cNvCxnSpPr>
          <p:nvPr/>
        </p:nvCxnSpPr>
        <p:spPr>
          <a:xfrm flipH="1">
            <a:off x="3622317" y="2183630"/>
            <a:ext cx="3704826" cy="150158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 xmlns:a16="http://schemas.microsoft.com/office/drawing/2014/main" id="{9F512C80-8726-4DA4-8C18-1784D6EA36F8}"/>
              </a:ext>
            </a:extLst>
          </p:cNvPr>
          <p:cNvCxnSpPr>
            <a:cxnSpLocks/>
            <a:endCxn id="113" idx="0"/>
          </p:cNvCxnSpPr>
          <p:nvPr/>
        </p:nvCxnSpPr>
        <p:spPr>
          <a:xfrm flipH="1">
            <a:off x="1254126" y="2188393"/>
            <a:ext cx="6080494" cy="671079"/>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 xmlns:a16="http://schemas.microsoft.com/office/drawing/2014/main" id="{E08DB57E-66E0-494E-8DBA-F8A29E9F2E4D}"/>
              </a:ext>
            </a:extLst>
          </p:cNvPr>
          <p:cNvCxnSpPr>
            <a:cxnSpLocks/>
          </p:cNvCxnSpPr>
          <p:nvPr/>
        </p:nvCxnSpPr>
        <p:spPr>
          <a:xfrm flipH="1">
            <a:off x="5752159" y="2196044"/>
            <a:ext cx="1569786" cy="231673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 xmlns:a16="http://schemas.microsoft.com/office/drawing/2014/main" id="{3CF42BAD-8031-46AB-A664-E961A3190FE8}"/>
              </a:ext>
            </a:extLst>
          </p:cNvPr>
          <p:cNvSpPr txBox="1"/>
          <p:nvPr/>
        </p:nvSpPr>
        <p:spPr>
          <a:xfrm>
            <a:off x="7334620" y="1928615"/>
            <a:ext cx="1559214" cy="2308324"/>
          </a:xfrm>
          <a:prstGeom prst="rect">
            <a:avLst/>
          </a:prstGeom>
          <a:noFill/>
        </p:spPr>
        <p:txBody>
          <a:bodyPr wrap="square" rtlCol="0">
            <a:spAutoFit/>
          </a:bodyPr>
          <a:lstStyle/>
          <a:p>
            <a:r>
              <a:rPr lang="en-GB" dirty="0"/>
              <a:t>1- What were the critical activities (ideally at every point in time)?</a:t>
            </a:r>
          </a:p>
          <a:p>
            <a:r>
              <a:rPr lang="en-GB" dirty="0"/>
              <a:t>i.e. incidence / effect of delay</a:t>
            </a:r>
          </a:p>
        </p:txBody>
      </p:sp>
      <p:sp>
        <p:nvSpPr>
          <p:cNvPr id="127" name="Rectangle 126">
            <a:extLst>
              <a:ext uri="{FF2B5EF4-FFF2-40B4-BE49-F238E27FC236}">
                <a16:creationId xmlns="" xmlns:a16="http://schemas.microsoft.com/office/drawing/2014/main" id="{7877E49E-8A26-4163-B8A4-649741273DE7}"/>
              </a:ext>
            </a:extLst>
          </p:cNvPr>
          <p:cNvSpPr/>
          <p:nvPr/>
        </p:nvSpPr>
        <p:spPr>
          <a:xfrm>
            <a:off x="546828" y="4988615"/>
            <a:ext cx="6480001" cy="412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6" name="Time axis - Grid - Primary">
            <a:extLst>
              <a:ext uri="{FF2B5EF4-FFF2-40B4-BE49-F238E27FC236}">
                <a16:creationId xmlns="" xmlns:a16="http://schemas.microsoft.com/office/drawing/2014/main" id="{426EEA9C-11D2-4B9E-BA51-A3B5971B217C}"/>
              </a:ext>
            </a:extLst>
          </p:cNvPr>
          <p:cNvCxnSpPr>
            <a:cxnSpLocks/>
          </p:cNvCxnSpPr>
          <p:nvPr/>
        </p:nvCxnSpPr>
        <p:spPr>
          <a:xfrm flipH="1">
            <a:off x="1551974" y="2108615"/>
            <a:ext cx="24622" cy="4111465"/>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8" name="Time axis - Grid - Primary">
            <a:extLst>
              <a:ext uri="{FF2B5EF4-FFF2-40B4-BE49-F238E27FC236}">
                <a16:creationId xmlns="" xmlns:a16="http://schemas.microsoft.com/office/drawing/2014/main" id="{8C9161D1-2C8A-4556-AC0B-AC892D601BD7}"/>
              </a:ext>
            </a:extLst>
          </p:cNvPr>
          <p:cNvCxnSpPr>
            <a:cxnSpLocks/>
          </p:cNvCxnSpPr>
          <p:nvPr/>
        </p:nvCxnSpPr>
        <p:spPr>
          <a:xfrm>
            <a:off x="2271949" y="2115950"/>
            <a:ext cx="0" cy="410413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9" name="Time axis - Grid - Primary">
            <a:extLst>
              <a:ext uri="{FF2B5EF4-FFF2-40B4-BE49-F238E27FC236}">
                <a16:creationId xmlns="" xmlns:a16="http://schemas.microsoft.com/office/drawing/2014/main" id="{6842B115-0CA7-4AD6-A459-0285FF04386A}"/>
              </a:ext>
            </a:extLst>
          </p:cNvPr>
          <p:cNvCxnSpPr>
            <a:cxnSpLocks/>
          </p:cNvCxnSpPr>
          <p:nvPr/>
        </p:nvCxnSpPr>
        <p:spPr>
          <a:xfrm>
            <a:off x="3257876" y="2115950"/>
            <a:ext cx="0" cy="410413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0" name="Time axis - Grid - Primary">
            <a:extLst>
              <a:ext uri="{FF2B5EF4-FFF2-40B4-BE49-F238E27FC236}">
                <a16:creationId xmlns="" xmlns:a16="http://schemas.microsoft.com/office/drawing/2014/main" id="{88570C49-D98A-493D-9CD1-13AEA6200741}"/>
              </a:ext>
            </a:extLst>
          </p:cNvPr>
          <p:cNvCxnSpPr>
            <a:cxnSpLocks/>
          </p:cNvCxnSpPr>
          <p:nvPr/>
        </p:nvCxnSpPr>
        <p:spPr>
          <a:xfrm>
            <a:off x="3968884" y="2115950"/>
            <a:ext cx="12675" cy="410413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2" name="Time axis - Grid - Primary">
            <a:extLst>
              <a:ext uri="{FF2B5EF4-FFF2-40B4-BE49-F238E27FC236}">
                <a16:creationId xmlns="" xmlns:a16="http://schemas.microsoft.com/office/drawing/2014/main" id="{CC9A3DC9-214F-44B5-912B-516CA5FCB597}"/>
              </a:ext>
            </a:extLst>
          </p:cNvPr>
          <p:cNvCxnSpPr>
            <a:cxnSpLocks/>
          </p:cNvCxnSpPr>
          <p:nvPr/>
        </p:nvCxnSpPr>
        <p:spPr>
          <a:xfrm>
            <a:off x="6650084" y="2115950"/>
            <a:ext cx="12558" cy="407059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3" name="TextBox 142">
            <a:extLst>
              <a:ext uri="{FF2B5EF4-FFF2-40B4-BE49-F238E27FC236}">
                <a16:creationId xmlns="" xmlns:a16="http://schemas.microsoft.com/office/drawing/2014/main" id="{8E303285-3840-46C6-AC0D-7EC44F9673AD}"/>
              </a:ext>
            </a:extLst>
          </p:cNvPr>
          <p:cNvSpPr txBox="1"/>
          <p:nvPr/>
        </p:nvSpPr>
        <p:spPr>
          <a:xfrm>
            <a:off x="546827" y="5047219"/>
            <a:ext cx="1066075" cy="307777"/>
          </a:xfrm>
          <a:prstGeom prst="rect">
            <a:avLst/>
          </a:prstGeom>
          <a:noFill/>
        </p:spPr>
        <p:txBody>
          <a:bodyPr wrap="square" rtlCol="0">
            <a:spAutoFit/>
          </a:bodyPr>
          <a:lstStyle/>
          <a:p>
            <a:pPr algn="ctr"/>
            <a:r>
              <a:rPr lang="en-GB" sz="1400" dirty="0"/>
              <a:t>No delay</a:t>
            </a:r>
          </a:p>
        </p:txBody>
      </p:sp>
      <p:sp>
        <p:nvSpPr>
          <p:cNvPr id="144" name="TextBox 143">
            <a:extLst>
              <a:ext uri="{FF2B5EF4-FFF2-40B4-BE49-F238E27FC236}">
                <a16:creationId xmlns="" xmlns:a16="http://schemas.microsoft.com/office/drawing/2014/main" id="{80E7AD3C-9145-4168-9910-64F6638258D3}"/>
              </a:ext>
            </a:extLst>
          </p:cNvPr>
          <p:cNvSpPr txBox="1"/>
          <p:nvPr/>
        </p:nvSpPr>
        <p:spPr>
          <a:xfrm>
            <a:off x="1558126" y="5036523"/>
            <a:ext cx="719991" cy="307777"/>
          </a:xfrm>
          <a:prstGeom prst="rect">
            <a:avLst/>
          </a:prstGeom>
          <a:noFill/>
        </p:spPr>
        <p:txBody>
          <a:bodyPr wrap="square" rtlCol="0">
            <a:spAutoFit/>
          </a:bodyPr>
          <a:lstStyle/>
          <a:p>
            <a:pPr algn="ctr"/>
            <a:r>
              <a:rPr lang="en-GB" sz="1400" dirty="0"/>
              <a:t>5 days</a:t>
            </a:r>
          </a:p>
        </p:txBody>
      </p:sp>
      <p:sp>
        <p:nvSpPr>
          <p:cNvPr id="146" name="TextBox 145">
            <a:extLst>
              <a:ext uri="{FF2B5EF4-FFF2-40B4-BE49-F238E27FC236}">
                <a16:creationId xmlns="" xmlns:a16="http://schemas.microsoft.com/office/drawing/2014/main" id="{E8613ED9-23DE-4E9B-8EB4-74D56245462A}"/>
              </a:ext>
            </a:extLst>
          </p:cNvPr>
          <p:cNvSpPr txBox="1"/>
          <p:nvPr/>
        </p:nvSpPr>
        <p:spPr>
          <a:xfrm>
            <a:off x="2342313" y="5047218"/>
            <a:ext cx="783984" cy="307777"/>
          </a:xfrm>
          <a:prstGeom prst="rect">
            <a:avLst/>
          </a:prstGeom>
          <a:noFill/>
        </p:spPr>
        <p:txBody>
          <a:bodyPr wrap="square" rtlCol="0">
            <a:spAutoFit/>
          </a:bodyPr>
          <a:lstStyle/>
          <a:p>
            <a:pPr algn="ctr"/>
            <a:r>
              <a:rPr lang="en-GB" sz="1400" dirty="0"/>
              <a:t>15 days</a:t>
            </a:r>
          </a:p>
        </p:txBody>
      </p:sp>
      <p:sp>
        <p:nvSpPr>
          <p:cNvPr id="147" name="TextBox 146">
            <a:extLst>
              <a:ext uri="{FF2B5EF4-FFF2-40B4-BE49-F238E27FC236}">
                <a16:creationId xmlns="" xmlns:a16="http://schemas.microsoft.com/office/drawing/2014/main" id="{F0C635C0-60F2-4675-9900-555C34D86CB2}"/>
              </a:ext>
            </a:extLst>
          </p:cNvPr>
          <p:cNvSpPr txBox="1"/>
          <p:nvPr/>
        </p:nvSpPr>
        <p:spPr>
          <a:xfrm>
            <a:off x="3209154" y="5047218"/>
            <a:ext cx="783984" cy="307777"/>
          </a:xfrm>
          <a:prstGeom prst="rect">
            <a:avLst/>
          </a:prstGeom>
          <a:noFill/>
        </p:spPr>
        <p:txBody>
          <a:bodyPr wrap="square" rtlCol="0">
            <a:spAutoFit/>
          </a:bodyPr>
          <a:lstStyle/>
          <a:p>
            <a:pPr algn="ctr"/>
            <a:r>
              <a:rPr lang="en-GB" sz="1400" dirty="0"/>
              <a:t>20 days</a:t>
            </a:r>
          </a:p>
        </p:txBody>
      </p:sp>
      <p:sp>
        <p:nvSpPr>
          <p:cNvPr id="149" name="TextBox 148">
            <a:extLst>
              <a:ext uri="{FF2B5EF4-FFF2-40B4-BE49-F238E27FC236}">
                <a16:creationId xmlns="" xmlns:a16="http://schemas.microsoft.com/office/drawing/2014/main" id="{17338251-32C5-41F7-A264-C74583BCADAB}"/>
              </a:ext>
            </a:extLst>
          </p:cNvPr>
          <p:cNvSpPr txBox="1"/>
          <p:nvPr/>
        </p:nvSpPr>
        <p:spPr>
          <a:xfrm>
            <a:off x="4766987" y="5041280"/>
            <a:ext cx="783984" cy="307777"/>
          </a:xfrm>
          <a:prstGeom prst="rect">
            <a:avLst/>
          </a:prstGeom>
          <a:noFill/>
        </p:spPr>
        <p:txBody>
          <a:bodyPr wrap="square" rtlCol="0">
            <a:spAutoFit/>
          </a:bodyPr>
          <a:lstStyle/>
          <a:p>
            <a:pPr algn="ctr"/>
            <a:r>
              <a:rPr lang="en-GB" sz="1400" dirty="0"/>
              <a:t>50 days</a:t>
            </a:r>
          </a:p>
        </p:txBody>
      </p:sp>
      <p:sp>
        <p:nvSpPr>
          <p:cNvPr id="150" name="Rectangle 149">
            <a:extLst>
              <a:ext uri="{FF2B5EF4-FFF2-40B4-BE49-F238E27FC236}">
                <a16:creationId xmlns="" xmlns:a16="http://schemas.microsoft.com/office/drawing/2014/main" id="{78DFA37A-8E38-4949-9336-AFD244F4ED51}"/>
              </a:ext>
            </a:extLst>
          </p:cNvPr>
          <p:cNvSpPr/>
          <p:nvPr/>
        </p:nvSpPr>
        <p:spPr>
          <a:xfrm>
            <a:off x="546827" y="5398170"/>
            <a:ext cx="6486243" cy="412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TextBox 150">
            <a:extLst>
              <a:ext uri="{FF2B5EF4-FFF2-40B4-BE49-F238E27FC236}">
                <a16:creationId xmlns="" xmlns:a16="http://schemas.microsoft.com/office/drawing/2014/main" id="{34EE763A-3731-44BC-885E-6300A43E6F1A}"/>
              </a:ext>
            </a:extLst>
          </p:cNvPr>
          <p:cNvSpPr txBox="1"/>
          <p:nvPr/>
        </p:nvSpPr>
        <p:spPr>
          <a:xfrm>
            <a:off x="553068" y="5456774"/>
            <a:ext cx="1066075" cy="307777"/>
          </a:xfrm>
          <a:prstGeom prst="rect">
            <a:avLst/>
          </a:prstGeom>
          <a:noFill/>
        </p:spPr>
        <p:txBody>
          <a:bodyPr wrap="square" rtlCol="0">
            <a:spAutoFit/>
          </a:bodyPr>
          <a:lstStyle/>
          <a:p>
            <a:pPr algn="ctr"/>
            <a:r>
              <a:rPr lang="en-GB" sz="1400" dirty="0"/>
              <a:t>No delay</a:t>
            </a:r>
          </a:p>
        </p:txBody>
      </p:sp>
      <p:sp>
        <p:nvSpPr>
          <p:cNvPr id="152" name="TextBox 151">
            <a:extLst>
              <a:ext uri="{FF2B5EF4-FFF2-40B4-BE49-F238E27FC236}">
                <a16:creationId xmlns="" xmlns:a16="http://schemas.microsoft.com/office/drawing/2014/main" id="{CBCD940D-A931-456A-B956-C4891F4C49EE}"/>
              </a:ext>
            </a:extLst>
          </p:cNvPr>
          <p:cNvSpPr txBox="1"/>
          <p:nvPr/>
        </p:nvSpPr>
        <p:spPr>
          <a:xfrm>
            <a:off x="1564367" y="5446078"/>
            <a:ext cx="719991" cy="307777"/>
          </a:xfrm>
          <a:prstGeom prst="rect">
            <a:avLst/>
          </a:prstGeom>
          <a:noFill/>
        </p:spPr>
        <p:txBody>
          <a:bodyPr wrap="square" rtlCol="0">
            <a:spAutoFit/>
          </a:bodyPr>
          <a:lstStyle/>
          <a:p>
            <a:pPr algn="ctr"/>
            <a:r>
              <a:rPr lang="en-GB" sz="1400" dirty="0"/>
              <a:t>5 days</a:t>
            </a:r>
          </a:p>
        </p:txBody>
      </p:sp>
      <p:sp>
        <p:nvSpPr>
          <p:cNvPr id="153" name="TextBox 152">
            <a:extLst>
              <a:ext uri="{FF2B5EF4-FFF2-40B4-BE49-F238E27FC236}">
                <a16:creationId xmlns="" xmlns:a16="http://schemas.microsoft.com/office/drawing/2014/main" id="{F3C2AC4F-21D4-4D89-979C-9911D69B5169}"/>
              </a:ext>
            </a:extLst>
          </p:cNvPr>
          <p:cNvSpPr txBox="1"/>
          <p:nvPr/>
        </p:nvSpPr>
        <p:spPr>
          <a:xfrm>
            <a:off x="2348554" y="5456773"/>
            <a:ext cx="783984" cy="307777"/>
          </a:xfrm>
          <a:prstGeom prst="rect">
            <a:avLst/>
          </a:prstGeom>
          <a:noFill/>
        </p:spPr>
        <p:txBody>
          <a:bodyPr wrap="square" rtlCol="0">
            <a:spAutoFit/>
          </a:bodyPr>
          <a:lstStyle/>
          <a:p>
            <a:pPr algn="ctr"/>
            <a:r>
              <a:rPr lang="en-GB" sz="1400" dirty="0"/>
              <a:t>20 days</a:t>
            </a:r>
          </a:p>
        </p:txBody>
      </p:sp>
      <p:sp>
        <p:nvSpPr>
          <p:cNvPr id="154" name="TextBox 153">
            <a:extLst>
              <a:ext uri="{FF2B5EF4-FFF2-40B4-BE49-F238E27FC236}">
                <a16:creationId xmlns="" xmlns:a16="http://schemas.microsoft.com/office/drawing/2014/main" id="{22C4A5D1-DFEC-4722-9681-247FF36BDE57}"/>
              </a:ext>
            </a:extLst>
          </p:cNvPr>
          <p:cNvSpPr txBox="1"/>
          <p:nvPr/>
        </p:nvSpPr>
        <p:spPr>
          <a:xfrm>
            <a:off x="3215395" y="5456773"/>
            <a:ext cx="783984" cy="307777"/>
          </a:xfrm>
          <a:prstGeom prst="rect">
            <a:avLst/>
          </a:prstGeom>
          <a:noFill/>
        </p:spPr>
        <p:txBody>
          <a:bodyPr wrap="square" rtlCol="0">
            <a:spAutoFit/>
          </a:bodyPr>
          <a:lstStyle/>
          <a:p>
            <a:pPr algn="ctr"/>
            <a:r>
              <a:rPr lang="en-GB" sz="1400" dirty="0"/>
              <a:t>40 days</a:t>
            </a:r>
          </a:p>
        </p:txBody>
      </p:sp>
      <p:sp>
        <p:nvSpPr>
          <p:cNvPr id="156" name="TextBox 155">
            <a:extLst>
              <a:ext uri="{FF2B5EF4-FFF2-40B4-BE49-F238E27FC236}">
                <a16:creationId xmlns="" xmlns:a16="http://schemas.microsoft.com/office/drawing/2014/main" id="{983397B4-FFF5-4F80-B982-991FA2EC2131}"/>
              </a:ext>
            </a:extLst>
          </p:cNvPr>
          <p:cNvSpPr txBox="1"/>
          <p:nvPr/>
        </p:nvSpPr>
        <p:spPr>
          <a:xfrm>
            <a:off x="4851078" y="5432489"/>
            <a:ext cx="783984" cy="307777"/>
          </a:xfrm>
          <a:prstGeom prst="rect">
            <a:avLst/>
          </a:prstGeom>
          <a:noFill/>
        </p:spPr>
        <p:txBody>
          <a:bodyPr wrap="square" rtlCol="0">
            <a:spAutoFit/>
          </a:bodyPr>
          <a:lstStyle/>
          <a:p>
            <a:pPr algn="ctr"/>
            <a:r>
              <a:rPr lang="en-GB" sz="1400" dirty="0"/>
              <a:t>90 days</a:t>
            </a:r>
          </a:p>
        </p:txBody>
      </p:sp>
      <p:sp>
        <p:nvSpPr>
          <p:cNvPr id="163" name="TextBox 162">
            <a:extLst>
              <a:ext uri="{FF2B5EF4-FFF2-40B4-BE49-F238E27FC236}">
                <a16:creationId xmlns="" xmlns:a16="http://schemas.microsoft.com/office/drawing/2014/main" id="{6FE89DDA-A794-4949-9FC4-91A573EF988C}"/>
              </a:ext>
            </a:extLst>
          </p:cNvPr>
          <p:cNvSpPr txBox="1"/>
          <p:nvPr/>
        </p:nvSpPr>
        <p:spPr>
          <a:xfrm>
            <a:off x="7377453" y="4986212"/>
            <a:ext cx="1559214" cy="1200329"/>
          </a:xfrm>
          <a:prstGeom prst="rect">
            <a:avLst/>
          </a:prstGeom>
          <a:noFill/>
        </p:spPr>
        <p:txBody>
          <a:bodyPr wrap="square" rtlCol="0">
            <a:spAutoFit/>
          </a:bodyPr>
          <a:lstStyle/>
          <a:p>
            <a:r>
              <a:rPr lang="en-GB" dirty="0"/>
              <a:t>2- Extent of delay, how incrementally was incurred?</a:t>
            </a:r>
          </a:p>
        </p:txBody>
      </p:sp>
      <p:cxnSp>
        <p:nvCxnSpPr>
          <p:cNvPr id="164" name="Straight Arrow Connector 163">
            <a:extLst>
              <a:ext uri="{FF2B5EF4-FFF2-40B4-BE49-F238E27FC236}">
                <a16:creationId xmlns="" xmlns:a16="http://schemas.microsoft.com/office/drawing/2014/main" id="{8C288121-A6B2-4C82-B2BB-0AC18732DD5C}"/>
              </a:ext>
            </a:extLst>
          </p:cNvPr>
          <p:cNvCxnSpPr>
            <a:cxnSpLocks/>
          </p:cNvCxnSpPr>
          <p:nvPr/>
        </p:nvCxnSpPr>
        <p:spPr>
          <a:xfrm flipH="1">
            <a:off x="7033070" y="5177839"/>
            <a:ext cx="349940" cy="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 xmlns:a16="http://schemas.microsoft.com/office/drawing/2014/main" id="{E950F0A3-EB78-4F92-9039-D6A82E6B372D}"/>
              </a:ext>
            </a:extLst>
          </p:cNvPr>
          <p:cNvSpPr/>
          <p:nvPr/>
        </p:nvSpPr>
        <p:spPr>
          <a:xfrm>
            <a:off x="546826" y="5808020"/>
            <a:ext cx="6480003" cy="412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TextBox 167">
            <a:extLst>
              <a:ext uri="{FF2B5EF4-FFF2-40B4-BE49-F238E27FC236}">
                <a16:creationId xmlns="" xmlns:a16="http://schemas.microsoft.com/office/drawing/2014/main" id="{CB3518F0-5EB1-4F14-BD3D-C9AF5CA6A675}"/>
              </a:ext>
            </a:extLst>
          </p:cNvPr>
          <p:cNvSpPr txBox="1"/>
          <p:nvPr/>
        </p:nvSpPr>
        <p:spPr>
          <a:xfrm>
            <a:off x="559309" y="5866624"/>
            <a:ext cx="1066075" cy="307777"/>
          </a:xfrm>
          <a:prstGeom prst="rect">
            <a:avLst/>
          </a:prstGeom>
          <a:noFill/>
        </p:spPr>
        <p:txBody>
          <a:bodyPr wrap="square" rtlCol="0">
            <a:spAutoFit/>
          </a:bodyPr>
          <a:lstStyle/>
          <a:p>
            <a:pPr algn="ctr"/>
            <a:r>
              <a:rPr lang="en-GB" sz="1400" dirty="0"/>
              <a:t>No delay</a:t>
            </a:r>
          </a:p>
        </p:txBody>
      </p:sp>
      <p:sp>
        <p:nvSpPr>
          <p:cNvPr id="169" name="TextBox 168">
            <a:extLst>
              <a:ext uri="{FF2B5EF4-FFF2-40B4-BE49-F238E27FC236}">
                <a16:creationId xmlns="" xmlns:a16="http://schemas.microsoft.com/office/drawing/2014/main" id="{CAB8F378-7441-436D-990C-462BF36F4759}"/>
              </a:ext>
            </a:extLst>
          </p:cNvPr>
          <p:cNvSpPr txBox="1"/>
          <p:nvPr/>
        </p:nvSpPr>
        <p:spPr>
          <a:xfrm>
            <a:off x="1561572" y="5758902"/>
            <a:ext cx="713750" cy="523220"/>
          </a:xfrm>
          <a:prstGeom prst="rect">
            <a:avLst/>
          </a:prstGeom>
          <a:noFill/>
        </p:spPr>
        <p:txBody>
          <a:bodyPr wrap="square" rtlCol="0">
            <a:spAutoFit/>
          </a:bodyPr>
          <a:lstStyle/>
          <a:p>
            <a:pPr algn="ctr"/>
            <a:r>
              <a:rPr lang="en-GB" sz="1400" dirty="0"/>
              <a:t>Paperwork</a:t>
            </a:r>
          </a:p>
        </p:txBody>
      </p:sp>
      <p:sp>
        <p:nvSpPr>
          <p:cNvPr id="170" name="TextBox 169">
            <a:extLst>
              <a:ext uri="{FF2B5EF4-FFF2-40B4-BE49-F238E27FC236}">
                <a16:creationId xmlns="" xmlns:a16="http://schemas.microsoft.com/office/drawing/2014/main" id="{5346F999-3B20-4F21-86FE-E84468EDC874}"/>
              </a:ext>
            </a:extLst>
          </p:cNvPr>
          <p:cNvSpPr txBox="1"/>
          <p:nvPr/>
        </p:nvSpPr>
        <p:spPr>
          <a:xfrm>
            <a:off x="2331638" y="5762851"/>
            <a:ext cx="865222" cy="523220"/>
          </a:xfrm>
          <a:prstGeom prst="rect">
            <a:avLst/>
          </a:prstGeom>
          <a:noFill/>
        </p:spPr>
        <p:txBody>
          <a:bodyPr wrap="square" rtlCol="0">
            <a:spAutoFit/>
          </a:bodyPr>
          <a:lstStyle/>
          <a:p>
            <a:pPr algn="ctr"/>
            <a:r>
              <a:rPr lang="en-GB" sz="1400" dirty="0"/>
              <a:t>Design Changes</a:t>
            </a:r>
          </a:p>
        </p:txBody>
      </p:sp>
      <p:sp>
        <p:nvSpPr>
          <p:cNvPr id="171" name="TextBox 170">
            <a:extLst>
              <a:ext uri="{FF2B5EF4-FFF2-40B4-BE49-F238E27FC236}">
                <a16:creationId xmlns="" xmlns:a16="http://schemas.microsoft.com/office/drawing/2014/main" id="{AE1E23AC-9247-4AD7-BBC8-C7380851A47B}"/>
              </a:ext>
            </a:extLst>
          </p:cNvPr>
          <p:cNvSpPr txBox="1"/>
          <p:nvPr/>
        </p:nvSpPr>
        <p:spPr>
          <a:xfrm>
            <a:off x="3241227" y="5740266"/>
            <a:ext cx="783984" cy="523220"/>
          </a:xfrm>
          <a:prstGeom prst="rect">
            <a:avLst/>
          </a:prstGeom>
          <a:noFill/>
        </p:spPr>
        <p:txBody>
          <a:bodyPr wrap="square" rtlCol="0">
            <a:spAutoFit/>
          </a:bodyPr>
          <a:lstStyle/>
          <a:p>
            <a:pPr algn="ctr"/>
            <a:r>
              <a:rPr lang="en-GB" sz="1400" dirty="0"/>
              <a:t>Custom issues</a:t>
            </a:r>
          </a:p>
        </p:txBody>
      </p:sp>
      <p:sp>
        <p:nvSpPr>
          <p:cNvPr id="173" name="TextBox 172">
            <a:extLst>
              <a:ext uri="{FF2B5EF4-FFF2-40B4-BE49-F238E27FC236}">
                <a16:creationId xmlns="" xmlns:a16="http://schemas.microsoft.com/office/drawing/2014/main" id="{67973689-D84C-4951-8609-74A4BC607D28}"/>
              </a:ext>
            </a:extLst>
          </p:cNvPr>
          <p:cNvSpPr txBox="1"/>
          <p:nvPr/>
        </p:nvSpPr>
        <p:spPr>
          <a:xfrm>
            <a:off x="4736218" y="5783735"/>
            <a:ext cx="1008781" cy="307777"/>
          </a:xfrm>
          <a:prstGeom prst="rect">
            <a:avLst/>
          </a:prstGeom>
          <a:noFill/>
        </p:spPr>
        <p:txBody>
          <a:bodyPr wrap="square" rtlCol="0">
            <a:spAutoFit/>
          </a:bodyPr>
          <a:lstStyle/>
          <a:p>
            <a:pPr algn="ctr"/>
            <a:r>
              <a:rPr lang="en-GB" sz="1400" dirty="0"/>
              <a:t>Lack of res.</a:t>
            </a:r>
          </a:p>
        </p:txBody>
      </p:sp>
      <p:sp>
        <p:nvSpPr>
          <p:cNvPr id="183" name="TextBox 182">
            <a:extLst>
              <a:ext uri="{FF2B5EF4-FFF2-40B4-BE49-F238E27FC236}">
                <a16:creationId xmlns="" xmlns:a16="http://schemas.microsoft.com/office/drawing/2014/main" id="{8C8772B8-CC1A-405B-B0BB-DFB3FC627679}"/>
              </a:ext>
            </a:extLst>
          </p:cNvPr>
          <p:cNvSpPr txBox="1"/>
          <p:nvPr/>
        </p:nvSpPr>
        <p:spPr>
          <a:xfrm>
            <a:off x="2852791" y="6362313"/>
            <a:ext cx="1949019" cy="369332"/>
          </a:xfrm>
          <a:prstGeom prst="rect">
            <a:avLst/>
          </a:prstGeom>
          <a:noFill/>
        </p:spPr>
        <p:txBody>
          <a:bodyPr wrap="square" rtlCol="0">
            <a:spAutoFit/>
          </a:bodyPr>
          <a:lstStyle/>
          <a:p>
            <a:pPr algn="ctr"/>
            <a:r>
              <a:rPr lang="en-GB" dirty="0"/>
              <a:t>3- Causes of delay</a:t>
            </a:r>
          </a:p>
        </p:txBody>
      </p:sp>
      <p:cxnSp>
        <p:nvCxnSpPr>
          <p:cNvPr id="184" name="Straight Arrow Connector 183">
            <a:extLst>
              <a:ext uri="{FF2B5EF4-FFF2-40B4-BE49-F238E27FC236}">
                <a16:creationId xmlns="" xmlns:a16="http://schemas.microsoft.com/office/drawing/2014/main" id="{B670DD9F-180C-4C36-B4BD-172666ABB728}"/>
              </a:ext>
            </a:extLst>
          </p:cNvPr>
          <p:cNvCxnSpPr>
            <a:cxnSpLocks/>
          </p:cNvCxnSpPr>
          <p:nvPr/>
        </p:nvCxnSpPr>
        <p:spPr>
          <a:xfrm flipV="1">
            <a:off x="3824472" y="6220080"/>
            <a:ext cx="0" cy="275611"/>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8DD1F8E1-AEFA-4940-B9CF-8DF3E20D6CD7}"/>
              </a:ext>
            </a:extLst>
          </p:cNvPr>
          <p:cNvSpPr/>
          <p:nvPr/>
        </p:nvSpPr>
        <p:spPr>
          <a:xfrm>
            <a:off x="1462821" y="4442766"/>
            <a:ext cx="854721" cy="246221"/>
          </a:xfrm>
          <a:prstGeom prst="rect">
            <a:avLst/>
          </a:prstGeom>
        </p:spPr>
        <p:txBody>
          <a:bodyPr wrap="none">
            <a:spAutoFit/>
          </a:bodyPr>
          <a:lstStyle/>
          <a:p>
            <a:r>
              <a:rPr lang="en-GB" sz="1000" dirty="0">
                <a:solidFill>
                  <a:sysClr val="windowText" lastClr="000000"/>
                </a:solidFill>
              </a:rPr>
              <a:t>Construction</a:t>
            </a:r>
          </a:p>
        </p:txBody>
      </p:sp>
      <p:cxnSp>
        <p:nvCxnSpPr>
          <p:cNvPr id="3" name="Straight Arrow Connector 2">
            <a:extLst>
              <a:ext uri="{FF2B5EF4-FFF2-40B4-BE49-F238E27FC236}">
                <a16:creationId xmlns="" xmlns:a16="http://schemas.microsoft.com/office/drawing/2014/main" id="{41F2A776-0C35-4F6F-A202-F74D04FF7795}"/>
              </a:ext>
            </a:extLst>
          </p:cNvPr>
          <p:cNvCxnSpPr>
            <a:cxnSpLocks/>
          </p:cNvCxnSpPr>
          <p:nvPr/>
        </p:nvCxnSpPr>
        <p:spPr>
          <a:xfrm>
            <a:off x="1576596" y="2859472"/>
            <a:ext cx="0" cy="82081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 xmlns:a16="http://schemas.microsoft.com/office/drawing/2014/main" id="{640E455F-9637-4DA9-82F7-2EB8884B08C3}"/>
              </a:ext>
            </a:extLst>
          </p:cNvPr>
          <p:cNvCxnSpPr>
            <a:cxnSpLocks/>
          </p:cNvCxnSpPr>
          <p:nvPr/>
        </p:nvCxnSpPr>
        <p:spPr>
          <a:xfrm>
            <a:off x="2267104" y="3691958"/>
            <a:ext cx="0" cy="82081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 xmlns:a16="http://schemas.microsoft.com/office/drawing/2014/main" id="{B7042EF1-B102-4366-B2B7-23B62FF22BD5}"/>
              </a:ext>
            </a:extLst>
          </p:cNvPr>
          <p:cNvCxnSpPr>
            <a:cxnSpLocks/>
          </p:cNvCxnSpPr>
          <p:nvPr/>
        </p:nvCxnSpPr>
        <p:spPr>
          <a:xfrm flipH="1" flipV="1">
            <a:off x="3271038" y="3810250"/>
            <a:ext cx="4920" cy="68858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 xmlns:a16="http://schemas.microsoft.com/office/drawing/2014/main" id="{8EB9D913-D444-4EBB-8B33-C00FC9E2AEDF}"/>
              </a:ext>
            </a:extLst>
          </p:cNvPr>
          <p:cNvCxnSpPr>
            <a:cxnSpLocks/>
          </p:cNvCxnSpPr>
          <p:nvPr/>
        </p:nvCxnSpPr>
        <p:spPr>
          <a:xfrm>
            <a:off x="3968884" y="3721716"/>
            <a:ext cx="0" cy="82081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79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000"/>
                                        <p:tgtEl>
                                          <p:spTgt spid="102"/>
                                        </p:tgtEl>
                                      </p:cBhvr>
                                    </p:animEffect>
                                    <p:anim calcmode="lin" valueType="num">
                                      <p:cBhvr>
                                        <p:cTn id="13" dur="1000" fill="hold"/>
                                        <p:tgtEl>
                                          <p:spTgt spid="102"/>
                                        </p:tgtEl>
                                        <p:attrNameLst>
                                          <p:attrName>ppt_x</p:attrName>
                                        </p:attrNameLst>
                                      </p:cBhvr>
                                      <p:tavLst>
                                        <p:tav tm="0">
                                          <p:val>
                                            <p:strVal val="#ppt_x"/>
                                          </p:val>
                                        </p:tav>
                                        <p:tav tm="100000">
                                          <p:val>
                                            <p:strVal val="#ppt_x"/>
                                          </p:val>
                                        </p:tav>
                                      </p:tavLst>
                                    </p:anim>
                                    <p:anim calcmode="lin" valueType="num">
                                      <p:cBhvr>
                                        <p:cTn id="14" dur="1000" fill="hold"/>
                                        <p:tgtEl>
                                          <p:spTgt spid="10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1000"/>
                                        <p:tgtEl>
                                          <p:spTgt spid="104"/>
                                        </p:tgtEl>
                                      </p:cBhvr>
                                    </p:animEffect>
                                    <p:anim calcmode="lin" valueType="num">
                                      <p:cBhvr>
                                        <p:cTn id="18" dur="1000" fill="hold"/>
                                        <p:tgtEl>
                                          <p:spTgt spid="104"/>
                                        </p:tgtEl>
                                        <p:attrNameLst>
                                          <p:attrName>ppt_x</p:attrName>
                                        </p:attrNameLst>
                                      </p:cBhvr>
                                      <p:tavLst>
                                        <p:tav tm="0">
                                          <p:val>
                                            <p:strVal val="#ppt_x"/>
                                          </p:val>
                                        </p:tav>
                                        <p:tav tm="100000">
                                          <p:val>
                                            <p:strVal val="#ppt_x"/>
                                          </p:val>
                                        </p:tav>
                                      </p:tavLst>
                                    </p:anim>
                                    <p:anim calcmode="lin" valueType="num">
                                      <p:cBhvr>
                                        <p:cTn id="19" dur="1000" fill="hold"/>
                                        <p:tgtEl>
                                          <p:spTgt spid="10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fade">
                                      <p:cBhvr>
                                        <p:cTn id="40" dur="1000"/>
                                        <p:tgtEl>
                                          <p:spTgt spid="105"/>
                                        </p:tgtEl>
                                      </p:cBhvr>
                                    </p:animEffect>
                                    <p:anim calcmode="lin" valueType="num">
                                      <p:cBhvr>
                                        <p:cTn id="41" dur="1000" fill="hold"/>
                                        <p:tgtEl>
                                          <p:spTgt spid="105"/>
                                        </p:tgtEl>
                                        <p:attrNameLst>
                                          <p:attrName>ppt_x</p:attrName>
                                        </p:attrNameLst>
                                      </p:cBhvr>
                                      <p:tavLst>
                                        <p:tav tm="0">
                                          <p:val>
                                            <p:strVal val="#ppt_x"/>
                                          </p:val>
                                        </p:tav>
                                        <p:tav tm="100000">
                                          <p:val>
                                            <p:strVal val="#ppt_x"/>
                                          </p:val>
                                        </p:tav>
                                      </p:tavLst>
                                    </p:anim>
                                    <p:anim calcmode="lin" valueType="num">
                                      <p:cBhvr>
                                        <p:cTn id="42" dur="1000" fill="hold"/>
                                        <p:tgtEl>
                                          <p:spTgt spid="10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11"/>
                                        </p:tgtEl>
                                        <p:attrNameLst>
                                          <p:attrName>style.visibility</p:attrName>
                                        </p:attrNameLst>
                                      </p:cBhvr>
                                      <p:to>
                                        <p:strVal val="visible"/>
                                      </p:to>
                                    </p:set>
                                    <p:animEffect transition="in" filter="fade">
                                      <p:cBhvr>
                                        <p:cTn id="50" dur="1000"/>
                                        <p:tgtEl>
                                          <p:spTgt spid="111"/>
                                        </p:tgtEl>
                                      </p:cBhvr>
                                    </p:animEffect>
                                    <p:anim calcmode="lin" valueType="num">
                                      <p:cBhvr>
                                        <p:cTn id="51" dur="1000" fill="hold"/>
                                        <p:tgtEl>
                                          <p:spTgt spid="111"/>
                                        </p:tgtEl>
                                        <p:attrNameLst>
                                          <p:attrName>ppt_x</p:attrName>
                                        </p:attrNameLst>
                                      </p:cBhvr>
                                      <p:tavLst>
                                        <p:tav tm="0">
                                          <p:val>
                                            <p:strVal val="#ppt_x"/>
                                          </p:val>
                                        </p:tav>
                                        <p:tav tm="100000">
                                          <p:val>
                                            <p:strVal val="#ppt_x"/>
                                          </p:val>
                                        </p:tav>
                                      </p:tavLst>
                                    </p:anim>
                                    <p:anim calcmode="lin" valueType="num">
                                      <p:cBhvr>
                                        <p:cTn id="52" dur="1000" fill="hold"/>
                                        <p:tgtEl>
                                          <p:spTgt spid="1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1000"/>
                                        <p:tgtEl>
                                          <p:spTgt spid="110"/>
                                        </p:tgtEl>
                                      </p:cBhvr>
                                    </p:animEffect>
                                    <p:anim calcmode="lin" valueType="num">
                                      <p:cBhvr>
                                        <p:cTn id="56" dur="1000" fill="hold"/>
                                        <p:tgtEl>
                                          <p:spTgt spid="110"/>
                                        </p:tgtEl>
                                        <p:attrNameLst>
                                          <p:attrName>ppt_x</p:attrName>
                                        </p:attrNameLst>
                                      </p:cBhvr>
                                      <p:tavLst>
                                        <p:tav tm="0">
                                          <p:val>
                                            <p:strVal val="#ppt_x"/>
                                          </p:val>
                                        </p:tav>
                                        <p:tav tm="100000">
                                          <p:val>
                                            <p:strVal val="#ppt_x"/>
                                          </p:val>
                                        </p:tav>
                                      </p:tavLst>
                                    </p:anim>
                                    <p:anim calcmode="lin" valueType="num">
                                      <p:cBhvr>
                                        <p:cTn id="57" dur="1000" fill="hold"/>
                                        <p:tgtEl>
                                          <p:spTgt spid="11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1000"/>
                                        <p:tgtEl>
                                          <p:spTgt spid="112"/>
                                        </p:tgtEl>
                                      </p:cBhvr>
                                    </p:animEffect>
                                    <p:anim calcmode="lin" valueType="num">
                                      <p:cBhvr>
                                        <p:cTn id="61" dur="1000" fill="hold"/>
                                        <p:tgtEl>
                                          <p:spTgt spid="112"/>
                                        </p:tgtEl>
                                        <p:attrNameLst>
                                          <p:attrName>ppt_x</p:attrName>
                                        </p:attrNameLst>
                                      </p:cBhvr>
                                      <p:tavLst>
                                        <p:tav tm="0">
                                          <p:val>
                                            <p:strVal val="#ppt_x"/>
                                          </p:val>
                                        </p:tav>
                                        <p:tav tm="100000">
                                          <p:val>
                                            <p:strVal val="#ppt_x"/>
                                          </p:val>
                                        </p:tav>
                                      </p:tavLst>
                                    </p:anim>
                                    <p:anim calcmode="lin" valueType="num">
                                      <p:cBhvr>
                                        <p:cTn id="62" dur="1000" fill="hold"/>
                                        <p:tgtEl>
                                          <p:spTgt spid="1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fade">
                                      <p:cBhvr>
                                        <p:cTn id="75" dur="1000"/>
                                        <p:tgtEl>
                                          <p:spTgt spid="113"/>
                                        </p:tgtEl>
                                      </p:cBhvr>
                                    </p:animEffect>
                                    <p:anim calcmode="lin" valueType="num">
                                      <p:cBhvr>
                                        <p:cTn id="76" dur="1000" fill="hold"/>
                                        <p:tgtEl>
                                          <p:spTgt spid="113"/>
                                        </p:tgtEl>
                                        <p:attrNameLst>
                                          <p:attrName>ppt_x</p:attrName>
                                        </p:attrNameLst>
                                      </p:cBhvr>
                                      <p:tavLst>
                                        <p:tav tm="0">
                                          <p:val>
                                            <p:strVal val="#ppt_x"/>
                                          </p:val>
                                        </p:tav>
                                        <p:tav tm="100000">
                                          <p:val>
                                            <p:strVal val="#ppt_x"/>
                                          </p:val>
                                        </p:tav>
                                      </p:tavLst>
                                    </p:anim>
                                    <p:anim calcmode="lin" valueType="num">
                                      <p:cBhvr>
                                        <p:cTn id="77"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5"/>
                                        </p:tgtEl>
                                        <p:attrNameLst>
                                          <p:attrName>style.visibility</p:attrName>
                                        </p:attrNameLst>
                                      </p:cBhvr>
                                      <p:to>
                                        <p:strVal val="visible"/>
                                      </p:to>
                                    </p:set>
                                    <p:anim calcmode="lin" valueType="num">
                                      <p:cBhvr additive="base">
                                        <p:cTn id="82" dur="500" fill="hold"/>
                                        <p:tgtEl>
                                          <p:spTgt spid="125"/>
                                        </p:tgtEl>
                                        <p:attrNameLst>
                                          <p:attrName>ppt_x</p:attrName>
                                        </p:attrNameLst>
                                      </p:cBhvr>
                                      <p:tavLst>
                                        <p:tav tm="0">
                                          <p:val>
                                            <p:strVal val="#ppt_x"/>
                                          </p:val>
                                        </p:tav>
                                        <p:tav tm="100000">
                                          <p:val>
                                            <p:strVal val="#ppt_x"/>
                                          </p:val>
                                        </p:tav>
                                      </p:tavLst>
                                    </p:anim>
                                    <p:anim calcmode="lin" valueType="num">
                                      <p:cBhvr additive="base">
                                        <p:cTn id="83" dur="500" fill="hold"/>
                                        <p:tgtEl>
                                          <p:spTgt spid="125"/>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123"/>
                                        </p:tgtEl>
                                        <p:attrNameLst>
                                          <p:attrName>style.visibility</p:attrName>
                                        </p:attrNameLst>
                                      </p:cBhvr>
                                      <p:to>
                                        <p:strVal val="visible"/>
                                      </p:to>
                                    </p:set>
                                    <p:anim calcmode="lin" valueType="num">
                                      <p:cBhvr additive="base">
                                        <p:cTn id="86" dur="500" fill="hold"/>
                                        <p:tgtEl>
                                          <p:spTgt spid="123"/>
                                        </p:tgtEl>
                                        <p:attrNameLst>
                                          <p:attrName>ppt_x</p:attrName>
                                        </p:attrNameLst>
                                      </p:cBhvr>
                                      <p:tavLst>
                                        <p:tav tm="0">
                                          <p:val>
                                            <p:strVal val="#ppt_x"/>
                                          </p:val>
                                        </p:tav>
                                        <p:tav tm="100000">
                                          <p:val>
                                            <p:strVal val="#ppt_x"/>
                                          </p:val>
                                        </p:tav>
                                      </p:tavLst>
                                    </p:anim>
                                    <p:anim calcmode="lin" valueType="num">
                                      <p:cBhvr additive="base">
                                        <p:cTn id="87" dur="500" fill="hold"/>
                                        <p:tgtEl>
                                          <p:spTgt spid="123"/>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115"/>
                                        </p:tgtEl>
                                        <p:attrNameLst>
                                          <p:attrName>style.visibility</p:attrName>
                                        </p:attrNameLst>
                                      </p:cBhvr>
                                      <p:to>
                                        <p:strVal val="visible"/>
                                      </p:to>
                                    </p:set>
                                    <p:anim calcmode="lin" valueType="num">
                                      <p:cBhvr additive="base">
                                        <p:cTn id="90" dur="500" fill="hold"/>
                                        <p:tgtEl>
                                          <p:spTgt spid="115"/>
                                        </p:tgtEl>
                                        <p:attrNameLst>
                                          <p:attrName>ppt_x</p:attrName>
                                        </p:attrNameLst>
                                      </p:cBhvr>
                                      <p:tavLst>
                                        <p:tav tm="0">
                                          <p:val>
                                            <p:strVal val="#ppt_x"/>
                                          </p:val>
                                        </p:tav>
                                        <p:tav tm="100000">
                                          <p:val>
                                            <p:strVal val="#ppt_x"/>
                                          </p:val>
                                        </p:tav>
                                      </p:tavLst>
                                    </p:anim>
                                    <p:anim calcmode="lin" valueType="num">
                                      <p:cBhvr additive="base">
                                        <p:cTn id="91" dur="500" fill="hold"/>
                                        <p:tgtEl>
                                          <p:spTgt spid="115"/>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120"/>
                                        </p:tgtEl>
                                        <p:attrNameLst>
                                          <p:attrName>style.visibility</p:attrName>
                                        </p:attrNameLst>
                                      </p:cBhvr>
                                      <p:to>
                                        <p:strVal val="visible"/>
                                      </p:to>
                                    </p:set>
                                    <p:anim calcmode="lin" valueType="num">
                                      <p:cBhvr additive="base">
                                        <p:cTn id="94" dur="500" fill="hold"/>
                                        <p:tgtEl>
                                          <p:spTgt spid="120"/>
                                        </p:tgtEl>
                                        <p:attrNameLst>
                                          <p:attrName>ppt_x</p:attrName>
                                        </p:attrNameLst>
                                      </p:cBhvr>
                                      <p:tavLst>
                                        <p:tav tm="0">
                                          <p:val>
                                            <p:strVal val="#ppt_x"/>
                                          </p:val>
                                        </p:tav>
                                        <p:tav tm="100000">
                                          <p:val>
                                            <p:strVal val="#ppt_x"/>
                                          </p:val>
                                        </p:tav>
                                      </p:tavLst>
                                    </p:anim>
                                    <p:anim calcmode="lin" valueType="num">
                                      <p:cBhvr additive="base">
                                        <p:cTn id="95"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63"/>
                                        </p:tgtEl>
                                        <p:attrNameLst>
                                          <p:attrName>style.visibility</p:attrName>
                                        </p:attrNameLst>
                                      </p:cBhvr>
                                      <p:to>
                                        <p:strVal val="visible"/>
                                      </p:to>
                                    </p:set>
                                    <p:anim calcmode="lin" valueType="num">
                                      <p:cBhvr additive="base">
                                        <p:cTn id="100" dur="500" fill="hold"/>
                                        <p:tgtEl>
                                          <p:spTgt spid="163"/>
                                        </p:tgtEl>
                                        <p:attrNameLst>
                                          <p:attrName>ppt_x</p:attrName>
                                        </p:attrNameLst>
                                      </p:cBhvr>
                                      <p:tavLst>
                                        <p:tav tm="0">
                                          <p:val>
                                            <p:strVal val="#ppt_x"/>
                                          </p:val>
                                        </p:tav>
                                        <p:tav tm="100000">
                                          <p:val>
                                            <p:strVal val="#ppt_x"/>
                                          </p:val>
                                        </p:tav>
                                      </p:tavLst>
                                    </p:anim>
                                    <p:anim calcmode="lin" valueType="num">
                                      <p:cBhvr additive="base">
                                        <p:cTn id="101" dur="500" fill="hold"/>
                                        <p:tgtEl>
                                          <p:spTgt spid="163"/>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164"/>
                                        </p:tgtEl>
                                        <p:attrNameLst>
                                          <p:attrName>style.visibility</p:attrName>
                                        </p:attrNameLst>
                                      </p:cBhvr>
                                      <p:to>
                                        <p:strVal val="visible"/>
                                      </p:to>
                                    </p:set>
                                    <p:anim calcmode="lin" valueType="num">
                                      <p:cBhvr additive="base">
                                        <p:cTn id="104" dur="500" fill="hold"/>
                                        <p:tgtEl>
                                          <p:spTgt spid="164"/>
                                        </p:tgtEl>
                                        <p:attrNameLst>
                                          <p:attrName>ppt_x</p:attrName>
                                        </p:attrNameLst>
                                      </p:cBhvr>
                                      <p:tavLst>
                                        <p:tav tm="0">
                                          <p:val>
                                            <p:strVal val="#ppt_x"/>
                                          </p:val>
                                        </p:tav>
                                        <p:tav tm="100000">
                                          <p:val>
                                            <p:strVal val="#ppt_x"/>
                                          </p:val>
                                        </p:tav>
                                      </p:tavLst>
                                    </p:anim>
                                    <p:anim calcmode="lin" valueType="num">
                                      <p:cBhvr additive="base">
                                        <p:cTn id="105"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43"/>
                                        </p:tgtEl>
                                        <p:attrNameLst>
                                          <p:attrName>style.visibility</p:attrName>
                                        </p:attrNameLst>
                                      </p:cBhvr>
                                      <p:to>
                                        <p:strVal val="visible"/>
                                      </p:to>
                                    </p:set>
                                    <p:animEffect transition="in" filter="fade">
                                      <p:cBhvr>
                                        <p:cTn id="110" dur="1000"/>
                                        <p:tgtEl>
                                          <p:spTgt spid="143"/>
                                        </p:tgtEl>
                                      </p:cBhvr>
                                    </p:animEffect>
                                    <p:anim calcmode="lin" valueType="num">
                                      <p:cBhvr>
                                        <p:cTn id="111" dur="1000" fill="hold"/>
                                        <p:tgtEl>
                                          <p:spTgt spid="143"/>
                                        </p:tgtEl>
                                        <p:attrNameLst>
                                          <p:attrName>ppt_x</p:attrName>
                                        </p:attrNameLst>
                                      </p:cBhvr>
                                      <p:tavLst>
                                        <p:tav tm="0">
                                          <p:val>
                                            <p:strVal val="#ppt_x"/>
                                          </p:val>
                                        </p:tav>
                                        <p:tav tm="100000">
                                          <p:val>
                                            <p:strVal val="#ppt_x"/>
                                          </p:val>
                                        </p:tav>
                                      </p:tavLst>
                                    </p:anim>
                                    <p:anim calcmode="lin" valueType="num">
                                      <p:cBhvr>
                                        <p:cTn id="112" dur="1000" fill="hold"/>
                                        <p:tgtEl>
                                          <p:spTgt spid="143"/>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44"/>
                                        </p:tgtEl>
                                        <p:attrNameLst>
                                          <p:attrName>style.visibility</p:attrName>
                                        </p:attrNameLst>
                                      </p:cBhvr>
                                      <p:to>
                                        <p:strVal val="visible"/>
                                      </p:to>
                                    </p:set>
                                    <p:animEffect transition="in" filter="fade">
                                      <p:cBhvr>
                                        <p:cTn id="115" dur="1000"/>
                                        <p:tgtEl>
                                          <p:spTgt spid="144"/>
                                        </p:tgtEl>
                                      </p:cBhvr>
                                    </p:animEffect>
                                    <p:anim calcmode="lin" valueType="num">
                                      <p:cBhvr>
                                        <p:cTn id="116" dur="1000" fill="hold"/>
                                        <p:tgtEl>
                                          <p:spTgt spid="144"/>
                                        </p:tgtEl>
                                        <p:attrNameLst>
                                          <p:attrName>ppt_x</p:attrName>
                                        </p:attrNameLst>
                                      </p:cBhvr>
                                      <p:tavLst>
                                        <p:tav tm="0">
                                          <p:val>
                                            <p:strVal val="#ppt_x"/>
                                          </p:val>
                                        </p:tav>
                                        <p:tav tm="100000">
                                          <p:val>
                                            <p:strVal val="#ppt_x"/>
                                          </p:val>
                                        </p:tav>
                                      </p:tavLst>
                                    </p:anim>
                                    <p:anim calcmode="lin" valueType="num">
                                      <p:cBhvr>
                                        <p:cTn id="117" dur="1000" fill="hold"/>
                                        <p:tgtEl>
                                          <p:spTgt spid="14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46"/>
                                        </p:tgtEl>
                                        <p:attrNameLst>
                                          <p:attrName>style.visibility</p:attrName>
                                        </p:attrNameLst>
                                      </p:cBhvr>
                                      <p:to>
                                        <p:strVal val="visible"/>
                                      </p:to>
                                    </p:set>
                                    <p:animEffect transition="in" filter="fade">
                                      <p:cBhvr>
                                        <p:cTn id="120" dur="1000"/>
                                        <p:tgtEl>
                                          <p:spTgt spid="146"/>
                                        </p:tgtEl>
                                      </p:cBhvr>
                                    </p:animEffect>
                                    <p:anim calcmode="lin" valueType="num">
                                      <p:cBhvr>
                                        <p:cTn id="121" dur="1000" fill="hold"/>
                                        <p:tgtEl>
                                          <p:spTgt spid="146"/>
                                        </p:tgtEl>
                                        <p:attrNameLst>
                                          <p:attrName>ppt_x</p:attrName>
                                        </p:attrNameLst>
                                      </p:cBhvr>
                                      <p:tavLst>
                                        <p:tav tm="0">
                                          <p:val>
                                            <p:strVal val="#ppt_x"/>
                                          </p:val>
                                        </p:tav>
                                        <p:tav tm="100000">
                                          <p:val>
                                            <p:strVal val="#ppt_x"/>
                                          </p:val>
                                        </p:tav>
                                      </p:tavLst>
                                    </p:anim>
                                    <p:anim calcmode="lin" valueType="num">
                                      <p:cBhvr>
                                        <p:cTn id="122" dur="1000" fill="hold"/>
                                        <p:tgtEl>
                                          <p:spTgt spid="146"/>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147"/>
                                        </p:tgtEl>
                                        <p:attrNameLst>
                                          <p:attrName>style.visibility</p:attrName>
                                        </p:attrNameLst>
                                      </p:cBhvr>
                                      <p:to>
                                        <p:strVal val="visible"/>
                                      </p:to>
                                    </p:set>
                                    <p:animEffect transition="in" filter="fade">
                                      <p:cBhvr>
                                        <p:cTn id="125" dur="1000"/>
                                        <p:tgtEl>
                                          <p:spTgt spid="147"/>
                                        </p:tgtEl>
                                      </p:cBhvr>
                                    </p:animEffect>
                                    <p:anim calcmode="lin" valueType="num">
                                      <p:cBhvr>
                                        <p:cTn id="126" dur="1000" fill="hold"/>
                                        <p:tgtEl>
                                          <p:spTgt spid="147"/>
                                        </p:tgtEl>
                                        <p:attrNameLst>
                                          <p:attrName>ppt_x</p:attrName>
                                        </p:attrNameLst>
                                      </p:cBhvr>
                                      <p:tavLst>
                                        <p:tav tm="0">
                                          <p:val>
                                            <p:strVal val="#ppt_x"/>
                                          </p:val>
                                        </p:tav>
                                        <p:tav tm="100000">
                                          <p:val>
                                            <p:strVal val="#ppt_x"/>
                                          </p:val>
                                        </p:tav>
                                      </p:tavLst>
                                    </p:anim>
                                    <p:anim calcmode="lin" valueType="num">
                                      <p:cBhvr>
                                        <p:cTn id="127" dur="1000" fill="hold"/>
                                        <p:tgtEl>
                                          <p:spTgt spid="147"/>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49"/>
                                        </p:tgtEl>
                                        <p:attrNameLst>
                                          <p:attrName>style.visibility</p:attrName>
                                        </p:attrNameLst>
                                      </p:cBhvr>
                                      <p:to>
                                        <p:strVal val="visible"/>
                                      </p:to>
                                    </p:set>
                                    <p:animEffect transition="in" filter="fade">
                                      <p:cBhvr>
                                        <p:cTn id="130" dur="1000"/>
                                        <p:tgtEl>
                                          <p:spTgt spid="149"/>
                                        </p:tgtEl>
                                      </p:cBhvr>
                                    </p:animEffect>
                                    <p:anim calcmode="lin" valueType="num">
                                      <p:cBhvr>
                                        <p:cTn id="131" dur="1000" fill="hold"/>
                                        <p:tgtEl>
                                          <p:spTgt spid="149"/>
                                        </p:tgtEl>
                                        <p:attrNameLst>
                                          <p:attrName>ppt_x</p:attrName>
                                        </p:attrNameLst>
                                      </p:cBhvr>
                                      <p:tavLst>
                                        <p:tav tm="0">
                                          <p:val>
                                            <p:strVal val="#ppt_x"/>
                                          </p:val>
                                        </p:tav>
                                        <p:tav tm="100000">
                                          <p:val>
                                            <p:strVal val="#ppt_x"/>
                                          </p:val>
                                        </p:tav>
                                      </p:tavLst>
                                    </p:anim>
                                    <p:anim calcmode="lin" valueType="num">
                                      <p:cBhvr>
                                        <p:cTn id="132" dur="1000" fill="hold"/>
                                        <p:tgtEl>
                                          <p:spTgt spid="149"/>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142"/>
                                        </p:tgtEl>
                                        <p:attrNameLst>
                                          <p:attrName>style.visibility</p:attrName>
                                        </p:attrNameLst>
                                      </p:cBhvr>
                                      <p:to>
                                        <p:strVal val="visible"/>
                                      </p:to>
                                    </p:set>
                                    <p:animEffect transition="in" filter="fade">
                                      <p:cBhvr>
                                        <p:cTn id="135" dur="1000"/>
                                        <p:tgtEl>
                                          <p:spTgt spid="142"/>
                                        </p:tgtEl>
                                      </p:cBhvr>
                                    </p:animEffect>
                                    <p:anim calcmode="lin" valueType="num">
                                      <p:cBhvr>
                                        <p:cTn id="136" dur="1000" fill="hold"/>
                                        <p:tgtEl>
                                          <p:spTgt spid="142"/>
                                        </p:tgtEl>
                                        <p:attrNameLst>
                                          <p:attrName>ppt_x</p:attrName>
                                        </p:attrNameLst>
                                      </p:cBhvr>
                                      <p:tavLst>
                                        <p:tav tm="0">
                                          <p:val>
                                            <p:strVal val="#ppt_x"/>
                                          </p:val>
                                        </p:tav>
                                        <p:tav tm="100000">
                                          <p:val>
                                            <p:strVal val="#ppt_x"/>
                                          </p:val>
                                        </p:tav>
                                      </p:tavLst>
                                    </p:anim>
                                    <p:anim calcmode="lin" valueType="num">
                                      <p:cBhvr>
                                        <p:cTn id="137" dur="1000" fill="hold"/>
                                        <p:tgtEl>
                                          <p:spTgt spid="142"/>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140"/>
                                        </p:tgtEl>
                                        <p:attrNameLst>
                                          <p:attrName>style.visibility</p:attrName>
                                        </p:attrNameLst>
                                      </p:cBhvr>
                                      <p:to>
                                        <p:strVal val="visible"/>
                                      </p:to>
                                    </p:set>
                                    <p:animEffect transition="in" filter="fade">
                                      <p:cBhvr>
                                        <p:cTn id="140" dur="1000"/>
                                        <p:tgtEl>
                                          <p:spTgt spid="140"/>
                                        </p:tgtEl>
                                      </p:cBhvr>
                                    </p:animEffect>
                                    <p:anim calcmode="lin" valueType="num">
                                      <p:cBhvr>
                                        <p:cTn id="141" dur="1000" fill="hold"/>
                                        <p:tgtEl>
                                          <p:spTgt spid="140"/>
                                        </p:tgtEl>
                                        <p:attrNameLst>
                                          <p:attrName>ppt_x</p:attrName>
                                        </p:attrNameLst>
                                      </p:cBhvr>
                                      <p:tavLst>
                                        <p:tav tm="0">
                                          <p:val>
                                            <p:strVal val="#ppt_x"/>
                                          </p:val>
                                        </p:tav>
                                        <p:tav tm="100000">
                                          <p:val>
                                            <p:strVal val="#ppt_x"/>
                                          </p:val>
                                        </p:tav>
                                      </p:tavLst>
                                    </p:anim>
                                    <p:anim calcmode="lin" valueType="num">
                                      <p:cBhvr>
                                        <p:cTn id="142" dur="1000" fill="hold"/>
                                        <p:tgtEl>
                                          <p:spTgt spid="140"/>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139"/>
                                        </p:tgtEl>
                                        <p:attrNameLst>
                                          <p:attrName>style.visibility</p:attrName>
                                        </p:attrNameLst>
                                      </p:cBhvr>
                                      <p:to>
                                        <p:strVal val="visible"/>
                                      </p:to>
                                    </p:set>
                                    <p:animEffect transition="in" filter="fade">
                                      <p:cBhvr>
                                        <p:cTn id="145" dur="1000"/>
                                        <p:tgtEl>
                                          <p:spTgt spid="139"/>
                                        </p:tgtEl>
                                      </p:cBhvr>
                                    </p:animEffect>
                                    <p:anim calcmode="lin" valueType="num">
                                      <p:cBhvr>
                                        <p:cTn id="146" dur="1000" fill="hold"/>
                                        <p:tgtEl>
                                          <p:spTgt spid="139"/>
                                        </p:tgtEl>
                                        <p:attrNameLst>
                                          <p:attrName>ppt_x</p:attrName>
                                        </p:attrNameLst>
                                      </p:cBhvr>
                                      <p:tavLst>
                                        <p:tav tm="0">
                                          <p:val>
                                            <p:strVal val="#ppt_x"/>
                                          </p:val>
                                        </p:tav>
                                        <p:tav tm="100000">
                                          <p:val>
                                            <p:strVal val="#ppt_x"/>
                                          </p:val>
                                        </p:tav>
                                      </p:tavLst>
                                    </p:anim>
                                    <p:anim calcmode="lin" valueType="num">
                                      <p:cBhvr>
                                        <p:cTn id="147" dur="1000" fill="hold"/>
                                        <p:tgtEl>
                                          <p:spTgt spid="139"/>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138"/>
                                        </p:tgtEl>
                                        <p:attrNameLst>
                                          <p:attrName>style.visibility</p:attrName>
                                        </p:attrNameLst>
                                      </p:cBhvr>
                                      <p:to>
                                        <p:strVal val="visible"/>
                                      </p:to>
                                    </p:set>
                                    <p:animEffect transition="in" filter="fade">
                                      <p:cBhvr>
                                        <p:cTn id="150" dur="1000"/>
                                        <p:tgtEl>
                                          <p:spTgt spid="138"/>
                                        </p:tgtEl>
                                      </p:cBhvr>
                                    </p:animEffect>
                                    <p:anim calcmode="lin" valueType="num">
                                      <p:cBhvr>
                                        <p:cTn id="151" dur="1000" fill="hold"/>
                                        <p:tgtEl>
                                          <p:spTgt spid="138"/>
                                        </p:tgtEl>
                                        <p:attrNameLst>
                                          <p:attrName>ppt_x</p:attrName>
                                        </p:attrNameLst>
                                      </p:cBhvr>
                                      <p:tavLst>
                                        <p:tav tm="0">
                                          <p:val>
                                            <p:strVal val="#ppt_x"/>
                                          </p:val>
                                        </p:tav>
                                        <p:tav tm="100000">
                                          <p:val>
                                            <p:strVal val="#ppt_x"/>
                                          </p:val>
                                        </p:tav>
                                      </p:tavLst>
                                    </p:anim>
                                    <p:anim calcmode="lin" valueType="num">
                                      <p:cBhvr>
                                        <p:cTn id="152" dur="1000" fill="hold"/>
                                        <p:tgtEl>
                                          <p:spTgt spid="138"/>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fade">
                                      <p:cBhvr>
                                        <p:cTn id="155" dur="1000"/>
                                        <p:tgtEl>
                                          <p:spTgt spid="136"/>
                                        </p:tgtEl>
                                      </p:cBhvr>
                                    </p:animEffect>
                                    <p:anim calcmode="lin" valueType="num">
                                      <p:cBhvr>
                                        <p:cTn id="156" dur="1000" fill="hold"/>
                                        <p:tgtEl>
                                          <p:spTgt spid="136"/>
                                        </p:tgtEl>
                                        <p:attrNameLst>
                                          <p:attrName>ppt_x</p:attrName>
                                        </p:attrNameLst>
                                      </p:cBhvr>
                                      <p:tavLst>
                                        <p:tav tm="0">
                                          <p:val>
                                            <p:strVal val="#ppt_x"/>
                                          </p:val>
                                        </p:tav>
                                        <p:tav tm="100000">
                                          <p:val>
                                            <p:strVal val="#ppt_x"/>
                                          </p:val>
                                        </p:tav>
                                      </p:tavLst>
                                    </p:anim>
                                    <p:anim calcmode="lin" valueType="num">
                                      <p:cBhvr>
                                        <p:cTn id="157" dur="1000" fill="hold"/>
                                        <p:tgtEl>
                                          <p:spTgt spid="136"/>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27"/>
                                        </p:tgtEl>
                                        <p:attrNameLst>
                                          <p:attrName>style.visibility</p:attrName>
                                        </p:attrNameLst>
                                      </p:cBhvr>
                                      <p:to>
                                        <p:strVal val="visible"/>
                                      </p:to>
                                    </p:set>
                                    <p:animEffect transition="in" filter="fade">
                                      <p:cBhvr>
                                        <p:cTn id="160" dur="1000"/>
                                        <p:tgtEl>
                                          <p:spTgt spid="127"/>
                                        </p:tgtEl>
                                      </p:cBhvr>
                                    </p:animEffect>
                                    <p:anim calcmode="lin" valueType="num">
                                      <p:cBhvr>
                                        <p:cTn id="161" dur="1000" fill="hold"/>
                                        <p:tgtEl>
                                          <p:spTgt spid="127"/>
                                        </p:tgtEl>
                                        <p:attrNameLst>
                                          <p:attrName>ppt_x</p:attrName>
                                        </p:attrNameLst>
                                      </p:cBhvr>
                                      <p:tavLst>
                                        <p:tav tm="0">
                                          <p:val>
                                            <p:strVal val="#ppt_x"/>
                                          </p:val>
                                        </p:tav>
                                        <p:tav tm="100000">
                                          <p:val>
                                            <p:strVal val="#ppt_x"/>
                                          </p:val>
                                        </p:tav>
                                      </p:tavLst>
                                    </p:anim>
                                    <p:anim calcmode="lin" valueType="num">
                                      <p:cBhvr>
                                        <p:cTn id="162"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fade">
                                      <p:cBhvr>
                                        <p:cTn id="167" dur="1000"/>
                                        <p:tgtEl>
                                          <p:spTgt spid="151"/>
                                        </p:tgtEl>
                                      </p:cBhvr>
                                    </p:animEffect>
                                    <p:anim calcmode="lin" valueType="num">
                                      <p:cBhvr>
                                        <p:cTn id="168" dur="1000" fill="hold"/>
                                        <p:tgtEl>
                                          <p:spTgt spid="151"/>
                                        </p:tgtEl>
                                        <p:attrNameLst>
                                          <p:attrName>ppt_x</p:attrName>
                                        </p:attrNameLst>
                                      </p:cBhvr>
                                      <p:tavLst>
                                        <p:tav tm="0">
                                          <p:val>
                                            <p:strVal val="#ppt_x"/>
                                          </p:val>
                                        </p:tav>
                                        <p:tav tm="100000">
                                          <p:val>
                                            <p:strVal val="#ppt_x"/>
                                          </p:val>
                                        </p:tav>
                                      </p:tavLst>
                                    </p:anim>
                                    <p:anim calcmode="lin" valueType="num">
                                      <p:cBhvr>
                                        <p:cTn id="169" dur="1000" fill="hold"/>
                                        <p:tgtEl>
                                          <p:spTgt spid="151"/>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52"/>
                                        </p:tgtEl>
                                        <p:attrNameLst>
                                          <p:attrName>style.visibility</p:attrName>
                                        </p:attrNameLst>
                                      </p:cBhvr>
                                      <p:to>
                                        <p:strVal val="visible"/>
                                      </p:to>
                                    </p:set>
                                    <p:animEffect transition="in" filter="fade">
                                      <p:cBhvr>
                                        <p:cTn id="172" dur="1000"/>
                                        <p:tgtEl>
                                          <p:spTgt spid="152"/>
                                        </p:tgtEl>
                                      </p:cBhvr>
                                    </p:animEffect>
                                    <p:anim calcmode="lin" valueType="num">
                                      <p:cBhvr>
                                        <p:cTn id="173" dur="1000" fill="hold"/>
                                        <p:tgtEl>
                                          <p:spTgt spid="152"/>
                                        </p:tgtEl>
                                        <p:attrNameLst>
                                          <p:attrName>ppt_x</p:attrName>
                                        </p:attrNameLst>
                                      </p:cBhvr>
                                      <p:tavLst>
                                        <p:tav tm="0">
                                          <p:val>
                                            <p:strVal val="#ppt_x"/>
                                          </p:val>
                                        </p:tav>
                                        <p:tav tm="100000">
                                          <p:val>
                                            <p:strVal val="#ppt_x"/>
                                          </p:val>
                                        </p:tav>
                                      </p:tavLst>
                                    </p:anim>
                                    <p:anim calcmode="lin" valueType="num">
                                      <p:cBhvr>
                                        <p:cTn id="174" dur="1000" fill="hold"/>
                                        <p:tgtEl>
                                          <p:spTgt spid="152"/>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53"/>
                                        </p:tgtEl>
                                        <p:attrNameLst>
                                          <p:attrName>style.visibility</p:attrName>
                                        </p:attrNameLst>
                                      </p:cBhvr>
                                      <p:to>
                                        <p:strVal val="visible"/>
                                      </p:to>
                                    </p:set>
                                    <p:animEffect transition="in" filter="fade">
                                      <p:cBhvr>
                                        <p:cTn id="177" dur="1000"/>
                                        <p:tgtEl>
                                          <p:spTgt spid="153"/>
                                        </p:tgtEl>
                                      </p:cBhvr>
                                    </p:animEffect>
                                    <p:anim calcmode="lin" valueType="num">
                                      <p:cBhvr>
                                        <p:cTn id="178" dur="1000" fill="hold"/>
                                        <p:tgtEl>
                                          <p:spTgt spid="153"/>
                                        </p:tgtEl>
                                        <p:attrNameLst>
                                          <p:attrName>ppt_x</p:attrName>
                                        </p:attrNameLst>
                                      </p:cBhvr>
                                      <p:tavLst>
                                        <p:tav tm="0">
                                          <p:val>
                                            <p:strVal val="#ppt_x"/>
                                          </p:val>
                                        </p:tav>
                                        <p:tav tm="100000">
                                          <p:val>
                                            <p:strVal val="#ppt_x"/>
                                          </p:val>
                                        </p:tav>
                                      </p:tavLst>
                                    </p:anim>
                                    <p:anim calcmode="lin" valueType="num">
                                      <p:cBhvr>
                                        <p:cTn id="179" dur="1000" fill="hold"/>
                                        <p:tgtEl>
                                          <p:spTgt spid="153"/>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154"/>
                                        </p:tgtEl>
                                        <p:attrNameLst>
                                          <p:attrName>style.visibility</p:attrName>
                                        </p:attrNameLst>
                                      </p:cBhvr>
                                      <p:to>
                                        <p:strVal val="visible"/>
                                      </p:to>
                                    </p:set>
                                    <p:animEffect transition="in" filter="fade">
                                      <p:cBhvr>
                                        <p:cTn id="182" dur="1000"/>
                                        <p:tgtEl>
                                          <p:spTgt spid="154"/>
                                        </p:tgtEl>
                                      </p:cBhvr>
                                    </p:animEffect>
                                    <p:anim calcmode="lin" valueType="num">
                                      <p:cBhvr>
                                        <p:cTn id="183" dur="1000" fill="hold"/>
                                        <p:tgtEl>
                                          <p:spTgt spid="154"/>
                                        </p:tgtEl>
                                        <p:attrNameLst>
                                          <p:attrName>ppt_x</p:attrName>
                                        </p:attrNameLst>
                                      </p:cBhvr>
                                      <p:tavLst>
                                        <p:tav tm="0">
                                          <p:val>
                                            <p:strVal val="#ppt_x"/>
                                          </p:val>
                                        </p:tav>
                                        <p:tav tm="100000">
                                          <p:val>
                                            <p:strVal val="#ppt_x"/>
                                          </p:val>
                                        </p:tav>
                                      </p:tavLst>
                                    </p:anim>
                                    <p:anim calcmode="lin" valueType="num">
                                      <p:cBhvr>
                                        <p:cTn id="184" dur="1000" fill="hold"/>
                                        <p:tgtEl>
                                          <p:spTgt spid="154"/>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156"/>
                                        </p:tgtEl>
                                        <p:attrNameLst>
                                          <p:attrName>style.visibility</p:attrName>
                                        </p:attrNameLst>
                                      </p:cBhvr>
                                      <p:to>
                                        <p:strVal val="visible"/>
                                      </p:to>
                                    </p:set>
                                    <p:animEffect transition="in" filter="fade">
                                      <p:cBhvr>
                                        <p:cTn id="187" dur="1000"/>
                                        <p:tgtEl>
                                          <p:spTgt spid="156"/>
                                        </p:tgtEl>
                                      </p:cBhvr>
                                    </p:animEffect>
                                    <p:anim calcmode="lin" valueType="num">
                                      <p:cBhvr>
                                        <p:cTn id="188" dur="1000" fill="hold"/>
                                        <p:tgtEl>
                                          <p:spTgt spid="156"/>
                                        </p:tgtEl>
                                        <p:attrNameLst>
                                          <p:attrName>ppt_x</p:attrName>
                                        </p:attrNameLst>
                                      </p:cBhvr>
                                      <p:tavLst>
                                        <p:tav tm="0">
                                          <p:val>
                                            <p:strVal val="#ppt_x"/>
                                          </p:val>
                                        </p:tav>
                                        <p:tav tm="100000">
                                          <p:val>
                                            <p:strVal val="#ppt_x"/>
                                          </p:val>
                                        </p:tav>
                                      </p:tavLst>
                                    </p:anim>
                                    <p:anim calcmode="lin" valueType="num">
                                      <p:cBhvr>
                                        <p:cTn id="189" dur="1000" fill="hold"/>
                                        <p:tgtEl>
                                          <p:spTgt spid="156"/>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150"/>
                                        </p:tgtEl>
                                        <p:attrNameLst>
                                          <p:attrName>style.visibility</p:attrName>
                                        </p:attrNameLst>
                                      </p:cBhvr>
                                      <p:to>
                                        <p:strVal val="visible"/>
                                      </p:to>
                                    </p:set>
                                    <p:animEffect transition="in" filter="fade">
                                      <p:cBhvr>
                                        <p:cTn id="192" dur="1000"/>
                                        <p:tgtEl>
                                          <p:spTgt spid="150"/>
                                        </p:tgtEl>
                                      </p:cBhvr>
                                    </p:animEffect>
                                    <p:anim calcmode="lin" valueType="num">
                                      <p:cBhvr>
                                        <p:cTn id="193" dur="1000" fill="hold"/>
                                        <p:tgtEl>
                                          <p:spTgt spid="150"/>
                                        </p:tgtEl>
                                        <p:attrNameLst>
                                          <p:attrName>ppt_x</p:attrName>
                                        </p:attrNameLst>
                                      </p:cBhvr>
                                      <p:tavLst>
                                        <p:tav tm="0">
                                          <p:val>
                                            <p:strVal val="#ppt_x"/>
                                          </p:val>
                                        </p:tav>
                                        <p:tav tm="100000">
                                          <p:val>
                                            <p:strVal val="#ppt_x"/>
                                          </p:val>
                                        </p:tav>
                                      </p:tavLst>
                                    </p:anim>
                                    <p:anim calcmode="lin" valueType="num">
                                      <p:cBhvr>
                                        <p:cTn id="194"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42" presetClass="entr" presetSubtype="0" fill="hold" grpId="0" nodeType="clickEffect">
                                  <p:stCondLst>
                                    <p:cond delay="0"/>
                                  </p:stCondLst>
                                  <p:childTnLst>
                                    <p:set>
                                      <p:cBhvr>
                                        <p:cTn id="198" dur="1" fill="hold">
                                          <p:stCondLst>
                                            <p:cond delay="0"/>
                                          </p:stCondLst>
                                        </p:cTn>
                                        <p:tgtEl>
                                          <p:spTgt spid="168"/>
                                        </p:tgtEl>
                                        <p:attrNameLst>
                                          <p:attrName>style.visibility</p:attrName>
                                        </p:attrNameLst>
                                      </p:cBhvr>
                                      <p:to>
                                        <p:strVal val="visible"/>
                                      </p:to>
                                    </p:set>
                                    <p:animEffect transition="in" filter="fade">
                                      <p:cBhvr>
                                        <p:cTn id="199" dur="1000"/>
                                        <p:tgtEl>
                                          <p:spTgt spid="168"/>
                                        </p:tgtEl>
                                      </p:cBhvr>
                                    </p:animEffect>
                                    <p:anim calcmode="lin" valueType="num">
                                      <p:cBhvr>
                                        <p:cTn id="200" dur="1000" fill="hold"/>
                                        <p:tgtEl>
                                          <p:spTgt spid="168"/>
                                        </p:tgtEl>
                                        <p:attrNameLst>
                                          <p:attrName>ppt_x</p:attrName>
                                        </p:attrNameLst>
                                      </p:cBhvr>
                                      <p:tavLst>
                                        <p:tav tm="0">
                                          <p:val>
                                            <p:strVal val="#ppt_x"/>
                                          </p:val>
                                        </p:tav>
                                        <p:tav tm="100000">
                                          <p:val>
                                            <p:strVal val="#ppt_x"/>
                                          </p:val>
                                        </p:tav>
                                      </p:tavLst>
                                    </p:anim>
                                    <p:anim calcmode="lin" valueType="num">
                                      <p:cBhvr>
                                        <p:cTn id="201" dur="1000" fill="hold"/>
                                        <p:tgtEl>
                                          <p:spTgt spid="168"/>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169"/>
                                        </p:tgtEl>
                                        <p:attrNameLst>
                                          <p:attrName>style.visibility</p:attrName>
                                        </p:attrNameLst>
                                      </p:cBhvr>
                                      <p:to>
                                        <p:strVal val="visible"/>
                                      </p:to>
                                    </p:set>
                                    <p:animEffect transition="in" filter="fade">
                                      <p:cBhvr>
                                        <p:cTn id="204" dur="1000"/>
                                        <p:tgtEl>
                                          <p:spTgt spid="169"/>
                                        </p:tgtEl>
                                      </p:cBhvr>
                                    </p:animEffect>
                                    <p:anim calcmode="lin" valueType="num">
                                      <p:cBhvr>
                                        <p:cTn id="205" dur="1000" fill="hold"/>
                                        <p:tgtEl>
                                          <p:spTgt spid="169"/>
                                        </p:tgtEl>
                                        <p:attrNameLst>
                                          <p:attrName>ppt_x</p:attrName>
                                        </p:attrNameLst>
                                      </p:cBhvr>
                                      <p:tavLst>
                                        <p:tav tm="0">
                                          <p:val>
                                            <p:strVal val="#ppt_x"/>
                                          </p:val>
                                        </p:tav>
                                        <p:tav tm="100000">
                                          <p:val>
                                            <p:strVal val="#ppt_x"/>
                                          </p:val>
                                        </p:tav>
                                      </p:tavLst>
                                    </p:anim>
                                    <p:anim calcmode="lin" valueType="num">
                                      <p:cBhvr>
                                        <p:cTn id="206" dur="1000" fill="hold"/>
                                        <p:tgtEl>
                                          <p:spTgt spid="169"/>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170"/>
                                        </p:tgtEl>
                                        <p:attrNameLst>
                                          <p:attrName>style.visibility</p:attrName>
                                        </p:attrNameLst>
                                      </p:cBhvr>
                                      <p:to>
                                        <p:strVal val="visible"/>
                                      </p:to>
                                    </p:set>
                                    <p:animEffect transition="in" filter="fade">
                                      <p:cBhvr>
                                        <p:cTn id="209" dur="1000"/>
                                        <p:tgtEl>
                                          <p:spTgt spid="170"/>
                                        </p:tgtEl>
                                      </p:cBhvr>
                                    </p:animEffect>
                                    <p:anim calcmode="lin" valueType="num">
                                      <p:cBhvr>
                                        <p:cTn id="210" dur="1000" fill="hold"/>
                                        <p:tgtEl>
                                          <p:spTgt spid="170"/>
                                        </p:tgtEl>
                                        <p:attrNameLst>
                                          <p:attrName>ppt_x</p:attrName>
                                        </p:attrNameLst>
                                      </p:cBhvr>
                                      <p:tavLst>
                                        <p:tav tm="0">
                                          <p:val>
                                            <p:strVal val="#ppt_x"/>
                                          </p:val>
                                        </p:tav>
                                        <p:tav tm="100000">
                                          <p:val>
                                            <p:strVal val="#ppt_x"/>
                                          </p:val>
                                        </p:tav>
                                      </p:tavLst>
                                    </p:anim>
                                    <p:anim calcmode="lin" valueType="num">
                                      <p:cBhvr>
                                        <p:cTn id="211" dur="1000" fill="hold"/>
                                        <p:tgtEl>
                                          <p:spTgt spid="170"/>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171"/>
                                        </p:tgtEl>
                                        <p:attrNameLst>
                                          <p:attrName>style.visibility</p:attrName>
                                        </p:attrNameLst>
                                      </p:cBhvr>
                                      <p:to>
                                        <p:strVal val="visible"/>
                                      </p:to>
                                    </p:set>
                                    <p:animEffect transition="in" filter="fade">
                                      <p:cBhvr>
                                        <p:cTn id="214" dur="1000"/>
                                        <p:tgtEl>
                                          <p:spTgt spid="171"/>
                                        </p:tgtEl>
                                      </p:cBhvr>
                                    </p:animEffect>
                                    <p:anim calcmode="lin" valueType="num">
                                      <p:cBhvr>
                                        <p:cTn id="215" dur="1000" fill="hold"/>
                                        <p:tgtEl>
                                          <p:spTgt spid="171"/>
                                        </p:tgtEl>
                                        <p:attrNameLst>
                                          <p:attrName>ppt_x</p:attrName>
                                        </p:attrNameLst>
                                      </p:cBhvr>
                                      <p:tavLst>
                                        <p:tav tm="0">
                                          <p:val>
                                            <p:strVal val="#ppt_x"/>
                                          </p:val>
                                        </p:tav>
                                        <p:tav tm="100000">
                                          <p:val>
                                            <p:strVal val="#ppt_x"/>
                                          </p:val>
                                        </p:tav>
                                      </p:tavLst>
                                    </p:anim>
                                    <p:anim calcmode="lin" valueType="num">
                                      <p:cBhvr>
                                        <p:cTn id="216" dur="1000" fill="hold"/>
                                        <p:tgtEl>
                                          <p:spTgt spid="171"/>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173"/>
                                        </p:tgtEl>
                                        <p:attrNameLst>
                                          <p:attrName>style.visibility</p:attrName>
                                        </p:attrNameLst>
                                      </p:cBhvr>
                                      <p:to>
                                        <p:strVal val="visible"/>
                                      </p:to>
                                    </p:set>
                                    <p:animEffect transition="in" filter="fade">
                                      <p:cBhvr>
                                        <p:cTn id="219" dur="1000"/>
                                        <p:tgtEl>
                                          <p:spTgt spid="173"/>
                                        </p:tgtEl>
                                      </p:cBhvr>
                                    </p:animEffect>
                                    <p:anim calcmode="lin" valueType="num">
                                      <p:cBhvr>
                                        <p:cTn id="220" dur="1000" fill="hold"/>
                                        <p:tgtEl>
                                          <p:spTgt spid="173"/>
                                        </p:tgtEl>
                                        <p:attrNameLst>
                                          <p:attrName>ppt_x</p:attrName>
                                        </p:attrNameLst>
                                      </p:cBhvr>
                                      <p:tavLst>
                                        <p:tav tm="0">
                                          <p:val>
                                            <p:strVal val="#ppt_x"/>
                                          </p:val>
                                        </p:tav>
                                        <p:tav tm="100000">
                                          <p:val>
                                            <p:strVal val="#ppt_x"/>
                                          </p:val>
                                        </p:tav>
                                      </p:tavLst>
                                    </p:anim>
                                    <p:anim calcmode="lin" valueType="num">
                                      <p:cBhvr>
                                        <p:cTn id="221" dur="1000" fill="hold"/>
                                        <p:tgtEl>
                                          <p:spTgt spid="173"/>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167"/>
                                        </p:tgtEl>
                                        <p:attrNameLst>
                                          <p:attrName>style.visibility</p:attrName>
                                        </p:attrNameLst>
                                      </p:cBhvr>
                                      <p:to>
                                        <p:strVal val="visible"/>
                                      </p:to>
                                    </p:set>
                                    <p:animEffect transition="in" filter="fade">
                                      <p:cBhvr>
                                        <p:cTn id="224" dur="1000"/>
                                        <p:tgtEl>
                                          <p:spTgt spid="167"/>
                                        </p:tgtEl>
                                      </p:cBhvr>
                                    </p:animEffect>
                                    <p:anim calcmode="lin" valueType="num">
                                      <p:cBhvr>
                                        <p:cTn id="225" dur="1000" fill="hold"/>
                                        <p:tgtEl>
                                          <p:spTgt spid="167"/>
                                        </p:tgtEl>
                                        <p:attrNameLst>
                                          <p:attrName>ppt_x</p:attrName>
                                        </p:attrNameLst>
                                      </p:cBhvr>
                                      <p:tavLst>
                                        <p:tav tm="0">
                                          <p:val>
                                            <p:strVal val="#ppt_x"/>
                                          </p:val>
                                        </p:tav>
                                        <p:tav tm="100000">
                                          <p:val>
                                            <p:strVal val="#ppt_x"/>
                                          </p:val>
                                        </p:tav>
                                      </p:tavLst>
                                    </p:anim>
                                    <p:anim calcmode="lin" valueType="num">
                                      <p:cBhvr>
                                        <p:cTn id="226" dur="1000" fill="hold"/>
                                        <p:tgtEl>
                                          <p:spTgt spid="167"/>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4" fill="hold" grpId="0" nodeType="clickEffect">
                                  <p:stCondLst>
                                    <p:cond delay="0"/>
                                  </p:stCondLst>
                                  <p:childTnLst>
                                    <p:set>
                                      <p:cBhvr>
                                        <p:cTn id="230" dur="1" fill="hold">
                                          <p:stCondLst>
                                            <p:cond delay="0"/>
                                          </p:stCondLst>
                                        </p:cTn>
                                        <p:tgtEl>
                                          <p:spTgt spid="183"/>
                                        </p:tgtEl>
                                        <p:attrNameLst>
                                          <p:attrName>style.visibility</p:attrName>
                                        </p:attrNameLst>
                                      </p:cBhvr>
                                      <p:to>
                                        <p:strVal val="visible"/>
                                      </p:to>
                                    </p:set>
                                    <p:anim calcmode="lin" valueType="num">
                                      <p:cBhvr additive="base">
                                        <p:cTn id="231" dur="500" fill="hold"/>
                                        <p:tgtEl>
                                          <p:spTgt spid="183"/>
                                        </p:tgtEl>
                                        <p:attrNameLst>
                                          <p:attrName>ppt_x</p:attrName>
                                        </p:attrNameLst>
                                      </p:cBhvr>
                                      <p:tavLst>
                                        <p:tav tm="0">
                                          <p:val>
                                            <p:strVal val="#ppt_x"/>
                                          </p:val>
                                        </p:tav>
                                        <p:tav tm="100000">
                                          <p:val>
                                            <p:strVal val="#ppt_x"/>
                                          </p:val>
                                        </p:tav>
                                      </p:tavLst>
                                    </p:anim>
                                    <p:anim calcmode="lin" valueType="num">
                                      <p:cBhvr additive="base">
                                        <p:cTn id="232" dur="500" fill="hold"/>
                                        <p:tgtEl>
                                          <p:spTgt spid="183"/>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184"/>
                                        </p:tgtEl>
                                        <p:attrNameLst>
                                          <p:attrName>style.visibility</p:attrName>
                                        </p:attrNameLst>
                                      </p:cBhvr>
                                      <p:to>
                                        <p:strVal val="visible"/>
                                      </p:to>
                                    </p:set>
                                    <p:anim calcmode="lin" valueType="num">
                                      <p:cBhvr additive="base">
                                        <p:cTn id="235" dur="500" fill="hold"/>
                                        <p:tgtEl>
                                          <p:spTgt spid="184"/>
                                        </p:tgtEl>
                                        <p:attrNameLst>
                                          <p:attrName>ppt_x</p:attrName>
                                        </p:attrNameLst>
                                      </p:cBhvr>
                                      <p:tavLst>
                                        <p:tav tm="0">
                                          <p:val>
                                            <p:strVal val="#ppt_x"/>
                                          </p:val>
                                        </p:tav>
                                        <p:tav tm="100000">
                                          <p:val>
                                            <p:strVal val="#ppt_x"/>
                                          </p:val>
                                        </p:tav>
                                      </p:tavLst>
                                    </p:anim>
                                    <p:anim calcmode="lin" valueType="num">
                                      <p:cBhvr additive="base">
                                        <p:cTn id="236"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2" grpId="0" animBg="1"/>
      <p:bldP spid="104" grpId="0" animBg="1"/>
      <p:bldP spid="106" grpId="0"/>
      <p:bldP spid="107" grpId="0" animBg="1"/>
      <p:bldP spid="109" grpId="0" animBg="1"/>
      <p:bldP spid="110" grpId="0" animBg="1"/>
      <p:bldP spid="112" grpId="0" animBg="1"/>
      <p:bldP spid="113" grpId="0" animBg="1"/>
      <p:bldP spid="125" grpId="0"/>
      <p:bldP spid="127" grpId="0" animBg="1"/>
      <p:bldP spid="143" grpId="0"/>
      <p:bldP spid="144" grpId="0"/>
      <p:bldP spid="146" grpId="0"/>
      <p:bldP spid="147" grpId="0"/>
      <p:bldP spid="149" grpId="0"/>
      <p:bldP spid="150" grpId="0" animBg="1"/>
      <p:bldP spid="151" grpId="0"/>
      <p:bldP spid="152" grpId="0"/>
      <p:bldP spid="153" grpId="0"/>
      <p:bldP spid="154" grpId="0"/>
      <p:bldP spid="156" grpId="0"/>
      <p:bldP spid="163" grpId="0"/>
      <p:bldP spid="167" grpId="0" animBg="1"/>
      <p:bldP spid="168" grpId="0"/>
      <p:bldP spid="169" grpId="0"/>
      <p:bldP spid="170" grpId="0"/>
      <p:bldP spid="171" grpId="0"/>
      <p:bldP spid="173" grpId="0"/>
      <p:bldP spid="183"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E40D03-15D2-441E-BD32-73FBA7CB0F8E}"/>
              </a:ext>
            </a:extLst>
          </p:cNvPr>
          <p:cNvSpPr txBox="1"/>
          <p:nvPr/>
        </p:nvSpPr>
        <p:spPr>
          <a:xfrm>
            <a:off x="1015060" y="212751"/>
            <a:ext cx="8299269" cy="553998"/>
          </a:xfrm>
          <a:prstGeom prst="rect">
            <a:avLst/>
          </a:prstGeom>
          <a:noFill/>
        </p:spPr>
        <p:txBody>
          <a:bodyPr wrap="square" rtlCol="0" anchor="ctr">
            <a:spAutoFit/>
          </a:bodyPr>
          <a:lstStyle/>
          <a:p>
            <a:r>
              <a:rPr lang="en-US" sz="2900" b="1" dirty="0">
                <a:ea typeface="Helvetica" charset="0"/>
                <a:cs typeface="Helvetica" charset="0"/>
              </a:rPr>
              <a:t>Methods of Delay Analysis</a:t>
            </a:r>
            <a:endParaRPr lang="en-US" sz="2900" b="1" dirty="0">
              <a:highlight>
                <a:srgbClr val="FFFF00"/>
              </a:highlight>
              <a:ea typeface="Helvetica" charset="0"/>
              <a:cs typeface="Helvetica" charset="0"/>
            </a:endParaRPr>
          </a:p>
        </p:txBody>
      </p:sp>
      <p:sp>
        <p:nvSpPr>
          <p:cNvPr id="31" name="TextBox 30">
            <a:extLst>
              <a:ext uri="{FF2B5EF4-FFF2-40B4-BE49-F238E27FC236}">
                <a16:creationId xmlns="" xmlns:a16="http://schemas.microsoft.com/office/drawing/2014/main" id="{86EB07C1-0004-4ED0-896A-69735CC7D8C2}"/>
              </a:ext>
            </a:extLst>
          </p:cNvPr>
          <p:cNvSpPr txBox="1"/>
          <p:nvPr/>
        </p:nvSpPr>
        <p:spPr>
          <a:xfrm>
            <a:off x="227084" y="1090911"/>
            <a:ext cx="8766445" cy="547714"/>
          </a:xfrm>
          <a:prstGeom prst="rect">
            <a:avLst/>
          </a:prstGeom>
          <a:noFill/>
        </p:spPr>
        <p:txBody>
          <a:bodyPr wrap="square" rtlCol="0" anchor="t">
            <a:spAutoFit/>
          </a:bodyPr>
          <a:lstStyle/>
          <a:p>
            <a:pPr>
              <a:lnSpc>
                <a:spcPct val="150000"/>
              </a:lnSpc>
              <a:spcAft>
                <a:spcPts val="600"/>
              </a:spcAft>
            </a:pPr>
            <a:r>
              <a:rPr lang="en-GB" sz="2200" b="1" dirty="0">
                <a:ea typeface="Helvetica" charset="0"/>
                <a:cs typeface="Helvetica" charset="0"/>
              </a:rPr>
              <a:t>SCL Delay and Disruption Protocol 2</a:t>
            </a:r>
            <a:r>
              <a:rPr lang="en-GB" sz="2200" b="1" baseline="30000" dirty="0">
                <a:ea typeface="Helvetica" charset="0"/>
                <a:cs typeface="Helvetica" charset="0"/>
              </a:rPr>
              <a:t>nd</a:t>
            </a:r>
            <a:r>
              <a:rPr lang="en-GB" sz="2200" b="1" dirty="0">
                <a:ea typeface="Helvetica" charset="0"/>
                <a:cs typeface="Helvetica" charset="0"/>
              </a:rPr>
              <a:t> edition</a:t>
            </a:r>
            <a:endParaRPr lang="en-US" sz="2200" b="1" dirty="0">
              <a:ea typeface="Helvetica" charset="0"/>
              <a:cs typeface="Helvetica" charset="0"/>
            </a:endParaRPr>
          </a:p>
        </p:txBody>
      </p:sp>
      <p:pic>
        <p:nvPicPr>
          <p:cNvPr id="30" name="Picture 2">
            <a:extLst>
              <a:ext uri="{FF2B5EF4-FFF2-40B4-BE49-F238E27FC236}">
                <a16:creationId xmlns="" xmlns:a16="http://schemas.microsoft.com/office/drawing/2014/main" id="{0F0FB85B-9E3A-41D3-BA76-E05DE47B2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1984453"/>
            <a:ext cx="8382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173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3BB01450-D805-493E-9D8B-AE70B36E35F3}" vid="{3166957B-A9BD-4B6D-BED8-33FFC47E5E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Blackrock Expert Services Presentation</Template>
  <TotalTime>2357</TotalTime>
  <Words>4781</Words>
  <Application>Microsoft Office PowerPoint</Application>
  <PresentationFormat>On-screen Show (4:3)</PresentationFormat>
  <Paragraphs>956</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Ilke Sahin</dc:creator>
  <cp:lastModifiedBy>Robert Stokell</cp:lastModifiedBy>
  <cp:revision>193</cp:revision>
  <cp:lastPrinted>2018-05-01T11:45:33Z</cp:lastPrinted>
  <dcterms:created xsi:type="dcterms:W3CDTF">2018-04-05T08:54:27Z</dcterms:created>
  <dcterms:modified xsi:type="dcterms:W3CDTF">2018-11-14T15:29:11Z</dcterms:modified>
</cp:coreProperties>
</file>