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02" r:id="rId3"/>
    <p:sldId id="327" r:id="rId4"/>
    <p:sldId id="304" r:id="rId5"/>
    <p:sldId id="306" r:id="rId6"/>
    <p:sldId id="320" r:id="rId7"/>
    <p:sldId id="321" r:id="rId8"/>
    <p:sldId id="324" r:id="rId9"/>
    <p:sldId id="322" r:id="rId10"/>
    <p:sldId id="328" r:id="rId11"/>
    <p:sldId id="323" r:id="rId12"/>
    <p:sldId id="325" r:id="rId13"/>
    <p:sldId id="326" r:id="rId14"/>
    <p:sldId id="30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51"/>
    <p:restoredTop sz="94665"/>
  </p:normalViewPr>
  <p:slideViewPr>
    <p:cSldViewPr>
      <p:cViewPr varScale="1">
        <p:scale>
          <a:sx n="107" d="100"/>
          <a:sy n="107" d="100"/>
        </p:scale>
        <p:origin x="1256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78FED-D7C5-4AD4-80DA-86FF5F550738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5C0D7-A5CD-4B07-8992-D3083A0C8D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237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Judgment: Feb 18. Coulson</a:t>
            </a:r>
            <a:r>
              <a:rPr lang="en-US" baseline="0" dirty="0"/>
              <a:t> J’s last hurrah</a:t>
            </a:r>
            <a:endParaRPr lang="en-US" dirty="0"/>
          </a:p>
          <a:p>
            <a:endParaRPr lang="en-US" dirty="0"/>
          </a:p>
          <a:p>
            <a:r>
              <a:rPr lang="en-US" dirty="0"/>
              <a:t>JCT contract: S&amp;T engaged to design and construct a Premier Inn at Heathrow.</a:t>
            </a:r>
          </a:p>
          <a:p>
            <a:endParaRPr lang="en-US" dirty="0"/>
          </a:p>
          <a:p>
            <a:r>
              <a:rPr lang="en-US" dirty="0"/>
              <a:t>3 Adjudications between parties. </a:t>
            </a:r>
          </a:p>
          <a:p>
            <a:endParaRPr lang="en-US" dirty="0"/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adjudication decision: Grove’s PLN in response to interim application 22 was invalid: S&amp;T prima facie entitled to £14m. </a:t>
            </a:r>
          </a:p>
          <a:p>
            <a:endParaRPr lang="en-US" dirty="0"/>
          </a:p>
          <a:p>
            <a:r>
              <a:rPr lang="en-US" dirty="0"/>
              <a:t>S&amp;T sought to enforce. Grove issued Part 8 proceedings seeking various declarations.</a:t>
            </a:r>
          </a:p>
          <a:p>
            <a:endParaRPr lang="en-US" dirty="0"/>
          </a:p>
          <a:p>
            <a:r>
              <a:rPr lang="en-US" dirty="0"/>
              <a:t> 4 issues for court to determine (A– D).  </a:t>
            </a:r>
          </a:p>
          <a:p>
            <a:endParaRPr lang="en-US" dirty="0"/>
          </a:p>
          <a:p>
            <a:r>
              <a:rPr lang="en-US" dirty="0"/>
              <a:t>Most important for the industry: Issue C.</a:t>
            </a:r>
          </a:p>
          <a:p>
            <a:endParaRPr lang="en-US" dirty="0"/>
          </a:p>
          <a:p>
            <a:r>
              <a:rPr lang="en-US" dirty="0"/>
              <a:t>Take this case at</a:t>
            </a:r>
            <a:r>
              <a:rPr lang="en-US" baseline="0" dirty="0"/>
              <a:t> some</a:t>
            </a:r>
            <a:r>
              <a:rPr lang="en-US" dirty="0"/>
              <a:t> length because it is a long, detailed judgment which is important to have a feel for in future disputes.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5C0D7-A5CD-4B07-8992-D3083A0C8D7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0704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Reason</a:t>
            </a:r>
            <a:r>
              <a:rPr lang="en-US" baseline="0" dirty="0"/>
              <a:t> 4: words specific to that JCT contract: will not always be the case</a:t>
            </a:r>
          </a:p>
          <a:p>
            <a:endParaRPr lang="en-US" baseline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5C0D7-A5CD-4B07-8992-D3083A0C8D7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713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Reason</a:t>
            </a:r>
            <a:r>
              <a:rPr lang="en-US" baseline="0" dirty="0"/>
              <a:t> 4: words specific to that JCT contract: will not always be the case</a:t>
            </a:r>
          </a:p>
          <a:p>
            <a:endParaRPr lang="en-US" baseline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5C0D7-A5CD-4B07-8992-D3083A0C8D7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6237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5C0D7-A5CD-4B07-8992-D3083A0C8D7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05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Judgment: Feb 18. Coulson</a:t>
            </a:r>
            <a:r>
              <a:rPr lang="en-US" baseline="0" dirty="0"/>
              <a:t> J’s last hurrah</a:t>
            </a:r>
            <a:endParaRPr lang="en-US" dirty="0"/>
          </a:p>
          <a:p>
            <a:endParaRPr lang="en-US" dirty="0"/>
          </a:p>
          <a:p>
            <a:r>
              <a:rPr lang="en-US" dirty="0"/>
              <a:t>JCT contract: S&amp;T engaged to design and construct a Premier Inn at Heathrow.</a:t>
            </a:r>
          </a:p>
          <a:p>
            <a:endParaRPr lang="en-US" dirty="0"/>
          </a:p>
          <a:p>
            <a:r>
              <a:rPr lang="en-US" dirty="0"/>
              <a:t>3 Adjudications between parties. </a:t>
            </a:r>
          </a:p>
          <a:p>
            <a:endParaRPr lang="en-US" dirty="0"/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adjudication decision: Grove’s PLN in response to interim application 22 was invalid: S&amp;T prima facie entitled to £14m. </a:t>
            </a:r>
          </a:p>
          <a:p>
            <a:endParaRPr lang="en-US" dirty="0"/>
          </a:p>
          <a:p>
            <a:r>
              <a:rPr lang="en-US" dirty="0"/>
              <a:t>S&amp;T sought to enforce. Grove issued Part 8 proceedings seeking various declarations.</a:t>
            </a:r>
          </a:p>
          <a:p>
            <a:endParaRPr lang="en-US" dirty="0"/>
          </a:p>
          <a:p>
            <a:r>
              <a:rPr lang="en-US" dirty="0"/>
              <a:t> 4 issues for court to determine (A– D).  </a:t>
            </a:r>
          </a:p>
          <a:p>
            <a:endParaRPr lang="en-US" dirty="0"/>
          </a:p>
          <a:p>
            <a:r>
              <a:rPr lang="en-US" dirty="0"/>
              <a:t>Most important for the industry: Issue C.</a:t>
            </a:r>
          </a:p>
          <a:p>
            <a:endParaRPr lang="en-US" dirty="0"/>
          </a:p>
          <a:p>
            <a:r>
              <a:rPr lang="en-US" dirty="0"/>
              <a:t>Take this case at</a:t>
            </a:r>
            <a:r>
              <a:rPr lang="en-US" baseline="0" dirty="0"/>
              <a:t> some</a:t>
            </a:r>
            <a:r>
              <a:rPr lang="en-US" dirty="0"/>
              <a:t> length because it is a long, detailed judgment which is important to have a feel for in future disputes.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5C0D7-A5CD-4B07-8992-D3083A0C8D7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014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Reasons 1 and 2: context to the meat of Coulson J’s analysis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5C0D7-A5CD-4B07-8992-D3083A0C8D7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830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Reason</a:t>
            </a:r>
            <a:r>
              <a:rPr lang="en-US" baseline="0" dirty="0"/>
              <a:t> 4: words specific to that JCT contract: will not always be the case</a:t>
            </a:r>
          </a:p>
          <a:p>
            <a:endParaRPr lang="en-US" baseline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5C0D7-A5CD-4B07-8992-D3083A0C8D7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640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Reason</a:t>
            </a:r>
            <a:r>
              <a:rPr lang="en-US" baseline="0" dirty="0"/>
              <a:t> 4: words specific to that JCT contract: will not always be the case</a:t>
            </a:r>
          </a:p>
          <a:p>
            <a:endParaRPr lang="en-US" baseline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5C0D7-A5CD-4B07-8992-D3083A0C8D7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670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Reason</a:t>
            </a:r>
            <a:r>
              <a:rPr lang="en-US" baseline="0" dirty="0"/>
              <a:t> 4: words specific to that JCT contract: will not always be the case</a:t>
            </a:r>
          </a:p>
          <a:p>
            <a:endParaRPr lang="en-US" baseline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5C0D7-A5CD-4B07-8992-D3083A0C8D7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241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Reason</a:t>
            </a:r>
            <a:r>
              <a:rPr lang="en-US" baseline="0" dirty="0"/>
              <a:t> 4: words specific to that JCT contract: will not always be the case</a:t>
            </a:r>
          </a:p>
          <a:p>
            <a:endParaRPr lang="en-US" baseline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5C0D7-A5CD-4B07-8992-D3083A0C8D7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5840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Reason</a:t>
            </a:r>
            <a:r>
              <a:rPr lang="en-US" baseline="0" dirty="0"/>
              <a:t> 4: words specific to that JCT contract: will not always be the case</a:t>
            </a:r>
          </a:p>
          <a:p>
            <a:endParaRPr lang="en-US" baseline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5C0D7-A5CD-4B07-8992-D3083A0C8D7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6840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Reason</a:t>
            </a:r>
            <a:r>
              <a:rPr lang="en-US" baseline="0" dirty="0"/>
              <a:t> 4: words specific to that JCT contract: will not always be the case</a:t>
            </a:r>
          </a:p>
          <a:p>
            <a:endParaRPr lang="en-US" baseline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5C0D7-A5CD-4B07-8992-D3083A0C8D7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507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0020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814918" y="549276"/>
            <a:ext cx="10562167" cy="3033713"/>
          </a:xfrm>
          <a:prstGeom prst="rect">
            <a:avLst/>
          </a:prstGeom>
          <a:solidFill>
            <a:srgbClr val="628FC8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Superior Title Medium" pitchFamily="50" charset="0"/>
                <a:ea typeface="+mj-ea"/>
                <a:cs typeface="+mj-cs"/>
              </a:defRPr>
            </a:lvl1pPr>
          </a:lstStyle>
          <a:p>
            <a:pPr>
              <a:defRPr/>
            </a:pPr>
            <a:br>
              <a:rPr lang="en-GB" sz="3200" dirty="0">
                <a:solidFill>
                  <a:prstClr val="white"/>
                </a:solidFill>
              </a:rPr>
            </a:br>
            <a:br>
              <a:rPr lang="en-GB" sz="3200" dirty="0">
                <a:solidFill>
                  <a:prstClr val="white"/>
                </a:solidFill>
              </a:rPr>
            </a:br>
            <a:endParaRPr lang="en-GB" sz="320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4918" y="3573464"/>
            <a:ext cx="960967" cy="719137"/>
          </a:xfrm>
          <a:prstGeom prst="rect">
            <a:avLst/>
          </a:prstGeom>
          <a:solidFill>
            <a:srgbClr val="8DB9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18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07651" y="5327650"/>
            <a:ext cx="960967" cy="719138"/>
          </a:xfrm>
          <a:prstGeom prst="rect">
            <a:avLst/>
          </a:prstGeom>
          <a:solidFill>
            <a:srgbClr val="8DB9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1800" dirty="0">
              <a:solidFill>
                <a:prstClr val="white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51984" y="4090988"/>
            <a:ext cx="10363200" cy="1243012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4800" kern="1200" baseline="0">
                <a:solidFill>
                  <a:schemeClr val="bg1"/>
                </a:solidFill>
                <a:latin typeface="Superior Title Bold" pitchFamily="50" charset="0"/>
                <a:ea typeface="+mj-ea"/>
                <a:cs typeface="+mj-cs"/>
              </a:defRPr>
            </a:lvl1pPr>
          </a:lstStyle>
          <a:p>
            <a:pPr>
              <a:defRPr/>
            </a:pPr>
            <a:br>
              <a:rPr lang="en-US" sz="4800" dirty="0">
                <a:solidFill>
                  <a:prstClr val="white"/>
                </a:solidFill>
              </a:rPr>
            </a:br>
            <a:endParaRPr lang="en-GB" sz="2000" dirty="0">
              <a:solidFill>
                <a:srgbClr val="00205B"/>
              </a:solidFill>
              <a:latin typeface="Fort Medium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3386" y="1988842"/>
            <a:ext cx="10364300" cy="1512167"/>
          </a:xfrm>
          <a:prstGeom prst="rect">
            <a:avLst/>
          </a:prstGeom>
        </p:spPr>
        <p:txBody>
          <a:bodyPr/>
          <a:lstStyle>
            <a:lvl1pPr algn="r">
              <a:defRPr sz="5400" b="1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8561" y="3573096"/>
            <a:ext cx="9597559" cy="1752600"/>
          </a:xfrm>
          <a:solidFill>
            <a:schemeClr val="bg1"/>
          </a:solidFill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aseline="0">
                <a:solidFill>
                  <a:srgbClr val="00205B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31332EF-C75B-4740-B453-73F844797A0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264" y="707102"/>
            <a:ext cx="2747503" cy="69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692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8"/>
          <p:cNvSpPr txBox="1">
            <a:spLocks/>
          </p:cNvSpPr>
          <p:nvPr/>
        </p:nvSpPr>
        <p:spPr>
          <a:xfrm>
            <a:off x="4233" y="6237288"/>
            <a:ext cx="12192000" cy="647700"/>
          </a:xfrm>
          <a:prstGeom prst="rect">
            <a:avLst/>
          </a:prstGeom>
          <a:solidFill>
            <a:srgbClr val="00205B"/>
          </a:solidFill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3200" b="1" kern="1200" baseline="0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Superior Title Medium" pitchFamily="50" charset="0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endParaRPr lang="en-GB" sz="3200">
              <a:solidFill>
                <a:prstClr val="white"/>
              </a:solidFill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0" y="-26988"/>
            <a:ext cx="12192000" cy="1511301"/>
          </a:xfrm>
          <a:prstGeom prst="rect">
            <a:avLst/>
          </a:prstGeom>
          <a:solidFill>
            <a:srgbClr val="00205B"/>
          </a:solidFill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Superior Title Medium" pitchFamily="50" charset="0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GB" sz="44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116632"/>
            <a:ext cx="10081120" cy="1143000"/>
          </a:xfrm>
          <a:prstGeom prst="rect">
            <a:avLst/>
          </a:prstGeom>
        </p:spPr>
        <p:txBody>
          <a:bodyPr/>
          <a:lstStyle>
            <a:lvl1pPr algn="l"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1600201"/>
            <a:ext cx="11247040" cy="4525963"/>
          </a:xfrm>
        </p:spPr>
        <p:txBody>
          <a:bodyPr/>
          <a:lstStyle>
            <a:lvl1pPr marL="566928" indent="-457200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rgbClr val="00205B"/>
              </a:buClr>
              <a:buSzPct val="68000"/>
              <a:buFont typeface="Wingdings" panose="05000000000000000000" pitchFamily="2" charset="2"/>
              <a:buChar char="Ø"/>
              <a:defRPr sz="2800">
                <a:solidFill>
                  <a:srgbClr val="00205B"/>
                </a:solidFill>
                <a:latin typeface="Calibri" panose="020F0502020204030204" pitchFamily="34" charset="0"/>
              </a:defRPr>
            </a:lvl1pPr>
            <a:lvl2pPr marL="812800" indent="-276225" algn="l" rtl="0" eaLnBrk="1" latinLnBrk="0" hangingPunct="1">
              <a:spcBef>
                <a:spcPts val="324"/>
              </a:spcBef>
              <a:buClr>
                <a:srgbClr val="6E91C8"/>
              </a:buClr>
              <a:buFont typeface="Arial" panose="020B0604020202020204" pitchFamily="34" charset="0"/>
              <a:buChar char="•"/>
              <a:defRPr sz="2400">
                <a:solidFill>
                  <a:srgbClr val="628FC8"/>
                </a:solidFill>
                <a:latin typeface="Calibri" panose="020F0502020204030204" pitchFamily="34" charset="0"/>
              </a:defRPr>
            </a:lvl2pPr>
            <a:lvl3pPr marL="1074738" indent="-261938" algn="l" rtl="0" eaLnBrk="1" latinLnBrk="0" hangingPunct="1">
              <a:spcBef>
                <a:spcPts val="350"/>
              </a:spcBef>
              <a:buClr>
                <a:srgbClr val="6E91C8"/>
              </a:buClr>
              <a:buSzPct val="100000"/>
              <a:buFont typeface="Wingdings 2"/>
              <a:buChar char=""/>
              <a:defRPr sz="2000">
                <a:solidFill>
                  <a:srgbClr val="628FC8"/>
                </a:solidFill>
                <a:latin typeface="Calibri" panose="020F0502020204030204" pitchFamily="34" charset="0"/>
              </a:defRPr>
            </a:lvl3pPr>
            <a:lvl4pPr marL="1349375" indent="-274638" algn="l" rtl="0" eaLnBrk="1" latinLnBrk="0" hangingPunct="1">
              <a:spcBef>
                <a:spcPts val="350"/>
              </a:spcBef>
              <a:buClr>
                <a:srgbClr val="6E91C8"/>
              </a:buClr>
              <a:buFont typeface="Wingdings 2"/>
              <a:buChar char=""/>
              <a:defRPr sz="1800">
                <a:solidFill>
                  <a:srgbClr val="628FC8"/>
                </a:solidFill>
                <a:latin typeface="Calibri" panose="020F0502020204030204" pitchFamily="34" charset="0"/>
              </a:defRPr>
            </a:lvl4pPr>
            <a:lvl5pPr marL="1611313" indent="-261938" algn="l" rtl="0" eaLnBrk="1" latinLnBrk="0" hangingPunct="1">
              <a:spcBef>
                <a:spcPts val="350"/>
              </a:spcBef>
              <a:buClr>
                <a:srgbClr val="6E91C8"/>
              </a:buClr>
              <a:buFont typeface="Wingdings 2"/>
              <a:buChar char=""/>
              <a:defRPr sz="1600">
                <a:solidFill>
                  <a:srgbClr val="628FC8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solidFill>
                  <a:schemeClr val="bg1"/>
                </a:solidFill>
                <a:latin typeface="Fort Light" pitchFamily="50" charset="0"/>
              </a:defRPr>
            </a:lvl1pPr>
          </a:lstStyle>
          <a:p>
            <a:pPr>
              <a:defRPr/>
            </a:pPr>
            <a:fld id="{21980215-3692-4113-A22D-6880CC3B5472}" type="datetime1">
              <a:rPr lang="en-GB">
                <a:solidFill>
                  <a:prstClr val="white"/>
                </a:solidFill>
              </a:rPr>
              <a:pPr>
                <a:defRPr/>
              </a:pPr>
              <a:t>18/08/2020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000" smtClean="0">
                <a:solidFill>
                  <a:schemeClr val="bg1"/>
                </a:solidFill>
                <a:latin typeface="Fort Light" pitchFamily="50" charset="0"/>
              </a:defRPr>
            </a:lvl1pPr>
          </a:lstStyle>
          <a:p>
            <a:pPr>
              <a:defRPr/>
            </a:pPr>
            <a:fld id="{778CBB50-B474-491F-83D1-10CA2151BB4C}" type="slidenum">
              <a:rPr lang="en-GB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B3569E5-11BB-4549-A437-FD112C74DF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3947" y="39993"/>
            <a:ext cx="1260586" cy="1296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22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8"/>
          <p:cNvSpPr txBox="1">
            <a:spLocks/>
          </p:cNvSpPr>
          <p:nvPr/>
        </p:nvSpPr>
        <p:spPr>
          <a:xfrm>
            <a:off x="4233" y="6237288"/>
            <a:ext cx="12192000" cy="647700"/>
          </a:xfrm>
          <a:prstGeom prst="rect">
            <a:avLst/>
          </a:prstGeom>
          <a:solidFill>
            <a:srgbClr val="00205B"/>
          </a:solidFill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3200" b="1" kern="1200" baseline="0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Superior Title Medium" pitchFamily="50" charset="0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endParaRPr lang="en-GB" sz="3200">
              <a:solidFill>
                <a:prstClr val="white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0" y="-26988"/>
            <a:ext cx="12192000" cy="1511301"/>
          </a:xfrm>
          <a:prstGeom prst="rect">
            <a:avLst/>
          </a:prstGeom>
          <a:solidFill>
            <a:srgbClr val="00205B"/>
          </a:solidFill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Superior Title Medium" pitchFamily="50" charset="0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GB" sz="44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116632"/>
            <a:ext cx="10081120" cy="1143000"/>
          </a:xfrm>
          <a:prstGeom prst="rect">
            <a:avLst/>
          </a:prstGeom>
        </p:spPr>
        <p:txBody>
          <a:bodyPr/>
          <a:lstStyle>
            <a:lvl1pPr algn="l">
              <a:defRPr b="1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 marL="566928" indent="-457200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rgbClr val="00205B"/>
              </a:buClr>
              <a:buSzPct val="68000"/>
              <a:buFont typeface="Wingdings" panose="05000000000000000000" pitchFamily="2" charset="2"/>
              <a:buChar char="Ø"/>
              <a:defRPr kumimoji="0" lang="en-US" sz="2800" kern="1200" dirty="0" smtClean="0">
                <a:solidFill>
                  <a:srgbClr val="00205B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rgbClr val="6E91C8"/>
              </a:buClr>
              <a:buFont typeface="Arial" panose="020B0604020202020204" pitchFamily="34" charset="0"/>
              <a:buChar char="•"/>
              <a:defRPr kumimoji="0" lang="en-US" sz="2400" kern="1200" dirty="0" smtClean="0">
                <a:solidFill>
                  <a:srgbClr val="628FC8"/>
                </a:solidFill>
                <a:latin typeface="+mj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rgbClr val="6E91C8"/>
              </a:buClr>
              <a:buSzPct val="100000"/>
              <a:buFont typeface="Wingdings 2"/>
              <a:buChar char=""/>
              <a:defRPr kumimoji="0" lang="en-US" sz="2000" kern="1200" dirty="0" smtClean="0">
                <a:solidFill>
                  <a:srgbClr val="628FC8"/>
                </a:solidFill>
                <a:latin typeface="+mj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rgbClr val="6E91C8"/>
              </a:buClr>
              <a:buFont typeface="Wingdings 2"/>
              <a:buChar char=""/>
              <a:defRPr kumimoji="0" lang="en-US" sz="1800" kern="1200" dirty="0" smtClean="0">
                <a:solidFill>
                  <a:srgbClr val="628FC8"/>
                </a:solidFill>
                <a:latin typeface="+mj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rgbClr val="6E91C8"/>
              </a:buClr>
              <a:buFont typeface="Wingdings 2"/>
              <a:buChar char=""/>
              <a:defRPr kumimoji="0" lang="en-US" sz="1600" kern="1200" dirty="0" smtClean="0">
                <a:solidFill>
                  <a:srgbClr val="628FC8"/>
                </a:solidFill>
                <a:latin typeface="+mj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 marL="566928" indent="-457200" algn="l" defTabSz="914400" rtl="0" eaLnBrk="1" latinLnBrk="0" hangingPunct="1">
              <a:spcBef>
                <a:spcPts val="400"/>
              </a:spcBef>
              <a:spcAft>
                <a:spcPts val="0"/>
              </a:spcAft>
              <a:buClr>
                <a:srgbClr val="00205B"/>
              </a:buClr>
              <a:buSzPct val="68000"/>
              <a:buFont typeface="Wingdings" panose="05000000000000000000" pitchFamily="2" charset="2"/>
              <a:buChar char="Ø"/>
              <a:defRPr kumimoji="0" lang="en-US" sz="2800" kern="1200" dirty="0" smtClean="0">
                <a:solidFill>
                  <a:srgbClr val="00205B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21792" indent="-228600" algn="l" defTabSz="914400" rtl="0" eaLnBrk="1" latinLnBrk="0" hangingPunct="1">
              <a:spcBef>
                <a:spcPts val="324"/>
              </a:spcBef>
              <a:buClr>
                <a:srgbClr val="6E91C8"/>
              </a:buClr>
              <a:buFont typeface="Arial" panose="020B0604020202020204" pitchFamily="34" charset="0"/>
              <a:buChar char="•"/>
              <a:defRPr kumimoji="0" lang="en-US" sz="2400" kern="1200" dirty="0" smtClean="0">
                <a:solidFill>
                  <a:srgbClr val="628FC8"/>
                </a:solidFill>
                <a:latin typeface="+mj-lt"/>
                <a:ea typeface="+mn-ea"/>
                <a:cs typeface="+mn-cs"/>
              </a:defRPr>
            </a:lvl2pPr>
            <a:lvl3pPr marL="973836" indent="-342900" algn="l" defTabSz="914400" rtl="0" eaLnBrk="1" latinLnBrk="0" hangingPunct="1">
              <a:spcBef>
                <a:spcPts val="350"/>
              </a:spcBef>
              <a:buClr>
                <a:srgbClr val="6E91C8"/>
              </a:buClr>
              <a:buSzPct val="100000"/>
              <a:buFont typeface="Wingdings 2"/>
              <a:buChar char=""/>
              <a:defRPr kumimoji="0" lang="en-US" sz="2000" kern="1200" dirty="0" smtClean="0">
                <a:solidFill>
                  <a:srgbClr val="628FC8"/>
                </a:solidFill>
                <a:latin typeface="+mj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ts val="350"/>
              </a:spcBef>
              <a:buClr>
                <a:srgbClr val="6E91C8"/>
              </a:buClr>
              <a:buFont typeface="Wingdings 2"/>
              <a:buChar char=""/>
              <a:defRPr kumimoji="0" lang="en-US" sz="1800" kern="1200" dirty="0" smtClean="0">
                <a:solidFill>
                  <a:srgbClr val="628FC8"/>
                </a:solidFill>
                <a:latin typeface="+mj-lt"/>
                <a:ea typeface="+mn-ea"/>
                <a:cs typeface="+mn-cs"/>
              </a:defRPr>
            </a:lvl4pPr>
            <a:lvl5pPr marL="1428750" indent="-285750" algn="l" defTabSz="914400" rtl="0" eaLnBrk="1" latinLnBrk="0" hangingPunct="1">
              <a:spcBef>
                <a:spcPts val="350"/>
              </a:spcBef>
              <a:buClr>
                <a:srgbClr val="6E91C8"/>
              </a:buClr>
              <a:buFont typeface="Wingdings 2"/>
              <a:buNone/>
              <a:defRPr kumimoji="0" lang="en-GB" sz="1600" kern="1200" dirty="0" smtClean="0">
                <a:solidFill>
                  <a:srgbClr val="628FC8"/>
                </a:solidFill>
                <a:latin typeface="+mj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000" smtClean="0">
                <a:solidFill>
                  <a:schemeClr val="bg1"/>
                </a:solidFill>
                <a:latin typeface="Fort Light" pitchFamily="50" charset="0"/>
              </a:defRPr>
            </a:lvl1pPr>
          </a:lstStyle>
          <a:p>
            <a:pPr>
              <a:defRPr/>
            </a:pPr>
            <a:fld id="{C328ED22-53FB-492D-9C56-BC7CC60483EA}" type="slidenum">
              <a:rPr lang="en-GB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sz="1000" smtClean="0">
                <a:solidFill>
                  <a:schemeClr val="bg1"/>
                </a:solidFill>
                <a:latin typeface="Fort Light" pitchFamily="50" charset="0"/>
              </a:defRPr>
            </a:lvl1pPr>
          </a:lstStyle>
          <a:p>
            <a:pPr>
              <a:defRPr/>
            </a:pPr>
            <a:fld id="{0A278000-9897-4A69-8CC2-07F47ED0F200}" type="datetime1">
              <a:rPr lang="en-GB">
                <a:solidFill>
                  <a:prstClr val="white"/>
                </a:solidFill>
              </a:rPr>
              <a:pPr>
                <a:defRPr/>
              </a:pPr>
              <a:t>18/08/2020</a:t>
            </a:fld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9E1F4DE-8F0F-4803-8EC7-597F283A4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3947" y="39993"/>
            <a:ext cx="1260586" cy="1296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82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8"/>
          <p:cNvSpPr txBox="1">
            <a:spLocks/>
          </p:cNvSpPr>
          <p:nvPr/>
        </p:nvSpPr>
        <p:spPr>
          <a:xfrm>
            <a:off x="4233" y="6237288"/>
            <a:ext cx="12192000" cy="647700"/>
          </a:xfrm>
          <a:prstGeom prst="rect">
            <a:avLst/>
          </a:prstGeom>
          <a:solidFill>
            <a:srgbClr val="00205B"/>
          </a:solidFill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3200" b="1" kern="1200" baseline="0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Superior Title Medium" pitchFamily="50" charset="0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endParaRPr lang="en-GB" sz="3200">
              <a:solidFill>
                <a:prstClr val="white"/>
              </a:solidFill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0" y="-26988"/>
            <a:ext cx="12192000" cy="1511301"/>
          </a:xfrm>
          <a:prstGeom prst="rect">
            <a:avLst/>
          </a:prstGeom>
          <a:solidFill>
            <a:srgbClr val="00205B"/>
          </a:solidFill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Superior Title Medium" pitchFamily="50" charset="0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GB" sz="4400" dirty="0">
              <a:solidFill>
                <a:prstClr val="white"/>
              </a:solidFill>
            </a:endParaRPr>
          </a:p>
        </p:txBody>
      </p:sp>
      <p:pic>
        <p:nvPicPr>
          <p:cNvPr id="7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1351" y="115888"/>
            <a:ext cx="112606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35360" y="116632"/>
            <a:ext cx="10081120" cy="1143000"/>
          </a:xfrm>
          <a:prstGeom prst="rect">
            <a:avLst/>
          </a:prstGeom>
        </p:spPr>
        <p:txBody>
          <a:bodyPr/>
          <a:lstStyle>
            <a:lvl1pPr algn="l"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527051" y="1773238"/>
            <a:ext cx="11137900" cy="4032250"/>
          </a:xfrm>
        </p:spPr>
        <p:txBody>
          <a:bodyPr rtlCol="0">
            <a:normAutofit/>
          </a:bodyPr>
          <a:lstStyle>
            <a:lvl1pPr marL="342900" indent="-342900">
              <a:buFont typeface="Wingdings" panose="05000000000000000000" pitchFamily="2" charset="2"/>
              <a:buChar char="Ø"/>
              <a:defRPr>
                <a:latin typeface="Calibri" panose="020F0502020204030204" pitchFamily="34" charset="0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1000" smtClean="0">
                <a:solidFill>
                  <a:schemeClr val="bg1"/>
                </a:solidFill>
                <a:latin typeface="Fort Light" pitchFamily="50" charset="0"/>
              </a:defRPr>
            </a:lvl1pPr>
          </a:lstStyle>
          <a:p>
            <a:pPr>
              <a:defRPr/>
            </a:pPr>
            <a:fld id="{FCEE52C1-11A3-4624-B256-BE8B0F4D2648}" type="datetime1">
              <a:rPr lang="en-GB">
                <a:solidFill>
                  <a:prstClr val="white"/>
                </a:solidFill>
              </a:rPr>
              <a:pPr>
                <a:defRPr/>
              </a:pPr>
              <a:t>18/08/2020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z="1000" smtClean="0">
                <a:solidFill>
                  <a:schemeClr val="bg1"/>
                </a:solidFill>
                <a:latin typeface="Fort Light" pitchFamily="50" charset="0"/>
              </a:defRPr>
            </a:lvl1pPr>
          </a:lstStyle>
          <a:p>
            <a:pPr>
              <a:defRPr/>
            </a:pPr>
            <a:fld id="{B1576696-47FE-4146-B36A-00AA316FE319}" type="slidenum">
              <a:rPr lang="en-GB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966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0020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814918" y="549276"/>
            <a:ext cx="10562167" cy="3033713"/>
          </a:xfrm>
          <a:prstGeom prst="rect">
            <a:avLst/>
          </a:prstGeom>
          <a:solidFill>
            <a:srgbClr val="628FC8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Superior Title Medium" pitchFamily="50" charset="0"/>
                <a:ea typeface="+mj-ea"/>
                <a:cs typeface="+mj-cs"/>
              </a:defRPr>
            </a:lvl1pPr>
          </a:lstStyle>
          <a:p>
            <a:pPr>
              <a:defRPr/>
            </a:pPr>
            <a:br>
              <a:rPr lang="en-GB" sz="3200" dirty="0">
                <a:solidFill>
                  <a:prstClr val="white"/>
                </a:solidFill>
              </a:rPr>
            </a:br>
            <a:br>
              <a:rPr lang="en-GB" sz="3200" dirty="0">
                <a:solidFill>
                  <a:prstClr val="white"/>
                </a:solidFill>
              </a:rPr>
            </a:br>
            <a:endParaRPr lang="en-GB" sz="320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4918" y="3573464"/>
            <a:ext cx="960967" cy="719137"/>
          </a:xfrm>
          <a:prstGeom prst="rect">
            <a:avLst/>
          </a:prstGeom>
          <a:solidFill>
            <a:srgbClr val="8DB9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18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07651" y="4941889"/>
            <a:ext cx="960967" cy="719137"/>
          </a:xfrm>
          <a:prstGeom prst="rect">
            <a:avLst/>
          </a:prstGeom>
          <a:solidFill>
            <a:srgbClr val="8DB9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414" y="3582364"/>
            <a:ext cx="9586996" cy="1362075"/>
          </a:xfrm>
          <a:prstGeom prst="rect">
            <a:avLst/>
          </a:prstGeom>
          <a:solidFill>
            <a:schemeClr val="bg1"/>
          </a:solidFill>
        </p:spPr>
        <p:txBody>
          <a:bodyPr anchor="t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cap="all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060849"/>
            <a:ext cx="10363200" cy="1500187"/>
          </a:xfrm>
        </p:spPr>
        <p:txBody>
          <a:bodyPr anchor="b">
            <a:noAutofit/>
          </a:bodyPr>
          <a:lstStyle>
            <a:lvl1pPr marL="0" indent="0" algn="r">
              <a:buNone/>
              <a:defRPr sz="4000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19"/>
          <p:cNvSpPr>
            <a:spLocks noGrp="1"/>
          </p:cNvSpPr>
          <p:nvPr>
            <p:ph type="ftr" sz="quarter" idx="10"/>
          </p:nvPr>
        </p:nvSpPr>
        <p:spPr>
          <a:xfrm>
            <a:off x="814918" y="5876925"/>
            <a:ext cx="10562167" cy="844550"/>
          </a:xfrm>
        </p:spPr>
        <p:txBody>
          <a:bodyPr/>
          <a:lstStyle>
            <a:lvl1pPr algn="ctr">
              <a:defRPr sz="1000" dirty="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GB">
                <a:solidFill>
                  <a:prstClr val="white"/>
                </a:solidFill>
              </a:rPr>
              <a:t>Please contact the Practice Management teams for further information </a:t>
            </a:r>
          </a:p>
          <a:p>
            <a:pPr>
              <a:defRPr/>
            </a:pPr>
            <a:r>
              <a:rPr lang="en-GB">
                <a:solidFill>
                  <a:prstClr val="white"/>
                </a:solidFill>
              </a:rPr>
              <a:t>T +44 (0)20 7544 2600 | E clerks@keatingchambers.com </a:t>
            </a:r>
          </a:p>
          <a:p>
            <a:pPr>
              <a:defRPr/>
            </a:pPr>
            <a:endParaRPr lang="en-GB">
              <a:solidFill>
                <a:prstClr val="white"/>
              </a:solidFill>
            </a:endParaRPr>
          </a:p>
          <a:p>
            <a:pPr>
              <a:defRPr/>
            </a:pPr>
            <a:r>
              <a:rPr lang="en-GB">
                <a:solidFill>
                  <a:prstClr val="white"/>
                </a:solidFill>
              </a:rPr>
              <a:t>www.keatingchambers.com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14E682F-F65A-42E4-9EB4-58786A7B19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264" y="707102"/>
            <a:ext cx="2747503" cy="69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458426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09BE9-0BA5-42CB-8FD8-67EF15A9F6C7}" type="datetime1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18/08/2020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E5C14-C454-447C-83FB-CAB69C3A3035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676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8B4D0-8250-4534-88A9-8440D329D3A6}" type="datetime1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18/08/2020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A659C-E195-4529-8359-1E7C8AB24EA4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689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116632"/>
            <a:ext cx="1008112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B844D-4E1F-4CDB-AA1B-16671C731258}" type="datetime1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18/08/2020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F8A8F-0B95-4025-9BF8-CF87EF02E3DE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769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CB592-D7F1-4476-BFD4-F7913D28B179}" type="datetime1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18/08/2020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472AE-19C7-42E6-BD34-F5B9D5EF80CD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57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AE93FC-A07E-4C3C-9BCA-6A12F5EDE4F5}" type="datetime1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18/08/2020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3AEF31-57BF-4F2A-B252-C822EF18B535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81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Superior Title Medium" pitchFamily="50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Superior Title Medium" pitchFamily="50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Superior Title Medium" pitchFamily="50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Superior Title Medium" pitchFamily="50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Superior Title Medium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Superior Title Medium" pitchFamily="50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Superior Title Medium" pitchFamily="50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Superior Title Medium" pitchFamily="50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Superior Title Medium" pitchFamily="50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otemaster.org/q7fba38057af29a2384530e7834f1f5e0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otemaster.org/q7fba38057af29a2384530e7834f1f5e0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otemaster.org/q7fba38057af29a2384530e7834f1f5e0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otemaster.org/q7fba38057af29a2384530e7834f1f5e0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4040" y="1412777"/>
            <a:ext cx="7773225" cy="2088233"/>
          </a:xfrm>
        </p:spPr>
        <p:txBody>
          <a:bodyPr/>
          <a:lstStyle/>
          <a:p>
            <a:pPr algn="ctr"/>
            <a:br>
              <a:rPr lang="en-GB" sz="4400" dirty="0">
                <a:effectLst/>
              </a:rPr>
            </a:br>
            <a:r>
              <a:rPr lang="en-GB" sz="4400" dirty="0">
                <a:effectLst/>
              </a:rPr>
              <a:t>CROSS-EXAMINATION</a:t>
            </a:r>
            <a:br>
              <a:rPr lang="en-GB" sz="4400" dirty="0">
                <a:effectLst/>
              </a:rPr>
            </a:br>
            <a:endParaRPr lang="en-GB" sz="44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5520" y="3573016"/>
            <a:ext cx="9577064" cy="1752680"/>
          </a:xfrm>
        </p:spPr>
        <p:txBody>
          <a:bodyPr/>
          <a:lstStyle/>
          <a:p>
            <a:r>
              <a:rPr lang="en-GB" sz="3600" b="1" dirty="0"/>
              <a:t>Adam Constable QC</a:t>
            </a:r>
          </a:p>
        </p:txBody>
      </p:sp>
    </p:spTree>
    <p:extLst>
      <p:ext uri="{BB962C8B-B14F-4D97-AF65-F5344CB8AC3E}">
        <p14:creationId xmlns:p14="http://schemas.microsoft.com/office/powerpoint/2010/main" val="1625013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0AC4E-9CF0-E842-86F6-436DDFF89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136524"/>
            <a:ext cx="10081120" cy="1143000"/>
          </a:xfrm>
        </p:spPr>
        <p:txBody>
          <a:bodyPr/>
          <a:lstStyle/>
          <a:p>
            <a:r>
              <a:rPr lang="en-GB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7.	Witnesses – granular preparation and execution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98EA2-E6E3-5742-A69A-F52352C6E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Writing out questions in full v direction of travel/x-ref?</a:t>
            </a:r>
          </a:p>
          <a:p>
            <a:endParaRPr lang="en-US" dirty="0"/>
          </a:p>
          <a:p>
            <a:r>
              <a:rPr lang="en-US" b="1" dirty="0"/>
              <a:t>Writing out questions in full </a:t>
            </a:r>
            <a:r>
              <a:rPr lang="en-US" dirty="0"/>
              <a:t>is sometimes essential.</a:t>
            </a:r>
          </a:p>
          <a:p>
            <a:pPr lvl="1"/>
            <a:r>
              <a:rPr lang="en-US" dirty="0"/>
              <a:t>Think about written closing submissions</a:t>
            </a:r>
          </a:p>
          <a:p>
            <a:pPr lvl="1"/>
            <a:r>
              <a:rPr lang="en-US" dirty="0"/>
              <a:t>Precision can be key</a:t>
            </a:r>
          </a:p>
          <a:p>
            <a:pPr marL="536575" lvl="1" indent="0">
              <a:buNone/>
            </a:pPr>
            <a:endParaRPr lang="en-US" dirty="0"/>
          </a:p>
          <a:p>
            <a:r>
              <a:rPr lang="en-US" b="1" dirty="0"/>
              <a:t>Flexibility </a:t>
            </a:r>
            <a:r>
              <a:rPr lang="en-US" dirty="0"/>
              <a:t>is </a:t>
            </a:r>
            <a:r>
              <a:rPr lang="en-US" b="1" dirty="0"/>
              <a:t>always</a:t>
            </a:r>
            <a:r>
              <a:rPr lang="en-US" dirty="0"/>
              <a:t> essential</a:t>
            </a:r>
          </a:p>
          <a:p>
            <a:pPr lvl="1"/>
            <a:r>
              <a:rPr lang="en-US" dirty="0"/>
              <a:t>Listen to the answers</a:t>
            </a:r>
          </a:p>
          <a:p>
            <a:pPr lvl="1"/>
            <a:r>
              <a:rPr lang="en-US" dirty="0"/>
              <a:t>Did you get quite enough…?</a:t>
            </a:r>
          </a:p>
          <a:p>
            <a:pPr lvl="1"/>
            <a:r>
              <a:rPr lang="en-US" dirty="0"/>
              <a:t>Are you going to WIN the point if you pursue it?</a:t>
            </a:r>
          </a:p>
          <a:p>
            <a:pPr marL="536575" lvl="1" indent="0">
              <a:buNone/>
            </a:pPr>
            <a:endParaRPr lang="en-US" dirty="0"/>
          </a:p>
          <a:p>
            <a:pPr marL="109728" indent="0">
              <a:buNone/>
            </a:pPr>
            <a:endParaRPr lang="en-US" sz="1800" dirty="0">
              <a:hlinkClick r:id="rId3"/>
            </a:endParaRPr>
          </a:p>
          <a:p>
            <a:pPr marL="536575" lvl="1" indent="0">
              <a:buNone/>
            </a:pPr>
            <a:br>
              <a:rPr lang="en-GB" dirty="0"/>
            </a:br>
            <a:r>
              <a:rPr lang="en-US" dirty="0"/>
              <a:t>   </a:t>
            </a:r>
          </a:p>
          <a:p>
            <a:endParaRPr lang="en-US" dirty="0"/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22C52-FC5B-7640-8ACD-E422D745F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980215-3692-4113-A22D-6880CC3B5472}" type="datetime1">
              <a:rPr lang="en-GB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18/08/2020</a:t>
            </a:fld>
            <a:endParaRPr lang="en-GB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8B09B4-F740-EA44-9968-5DEA0F34DC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8CBB50-B474-491F-83D1-10CA2151BB4C}" type="slidenum">
              <a:rPr lang="en-GB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10</a:t>
            </a:fld>
            <a:endParaRPr lang="en-GB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044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0AC4E-9CF0-E842-86F6-436DDFF89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136524"/>
            <a:ext cx="10081120" cy="1143000"/>
          </a:xfrm>
        </p:spPr>
        <p:txBody>
          <a:bodyPr/>
          <a:lstStyle/>
          <a:p>
            <a:r>
              <a:rPr lang="en-GB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8.	Particularities of Expert Witnesses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98EA2-E6E3-5742-A69A-F52352C6E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196751"/>
            <a:ext cx="11247040" cy="4929413"/>
          </a:xfrm>
        </p:spPr>
        <p:txBody>
          <a:bodyPr/>
          <a:lstStyle/>
          <a:p>
            <a:pPr marL="109728" indent="0">
              <a:buNone/>
            </a:pPr>
            <a:endParaRPr lang="en-US" dirty="0"/>
          </a:p>
          <a:p>
            <a:r>
              <a:rPr lang="en-US" dirty="0"/>
              <a:t>Qualifications/experience (be careful)</a:t>
            </a:r>
          </a:p>
          <a:p>
            <a:r>
              <a:rPr lang="en-US" dirty="0"/>
              <a:t>Instructions</a:t>
            </a:r>
          </a:p>
          <a:p>
            <a:pPr lvl="1"/>
            <a:r>
              <a:rPr lang="en-US" dirty="0"/>
              <a:t>Do you have them?</a:t>
            </a:r>
          </a:p>
          <a:p>
            <a:pPr lvl="1"/>
            <a:r>
              <a:rPr lang="en-US" dirty="0"/>
              <a:t>Have the instructions led to the answer?</a:t>
            </a:r>
          </a:p>
          <a:p>
            <a:r>
              <a:rPr lang="en-GB" dirty="0"/>
              <a:t>Challenge the expert on their factual assumptions…</a:t>
            </a:r>
          </a:p>
          <a:p>
            <a:pPr lvl="1"/>
            <a:r>
              <a:rPr lang="en-GB" dirty="0"/>
              <a:t>What factual assertions/assumptions have been made?</a:t>
            </a:r>
          </a:p>
          <a:p>
            <a:pPr lvl="1"/>
            <a:r>
              <a:rPr lang="en-GB" dirty="0"/>
              <a:t>Change the assumption, change the facts</a:t>
            </a:r>
          </a:p>
          <a:p>
            <a:pPr lvl="1"/>
            <a:r>
              <a:rPr lang="en-GB" dirty="0"/>
              <a:t>Think about your XX of the expert when preparing the XX of the factual witness</a:t>
            </a:r>
          </a:p>
          <a:p>
            <a:r>
              <a:rPr lang="en-GB" dirty="0"/>
              <a:t>Make sure you take the Tribunal with you (start with the basics…)</a:t>
            </a:r>
          </a:p>
          <a:p>
            <a:r>
              <a:rPr lang="en-GB" dirty="0"/>
              <a:t>Credibility v Substance….?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A</a:t>
            </a:r>
            <a:endParaRPr lang="en-US" sz="1800" dirty="0">
              <a:hlinkClick r:id="rId3"/>
            </a:endParaRPr>
          </a:p>
          <a:p>
            <a:pPr marL="536575" lvl="1" indent="0">
              <a:buNone/>
            </a:pPr>
            <a:br>
              <a:rPr lang="en-GB" dirty="0"/>
            </a:br>
            <a:r>
              <a:rPr lang="en-US" dirty="0"/>
              <a:t>   </a:t>
            </a:r>
          </a:p>
          <a:p>
            <a:endParaRPr lang="en-US" dirty="0"/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22C52-FC5B-7640-8ACD-E422D745F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980215-3692-4113-A22D-6880CC3B5472}" type="datetime1">
              <a:rPr lang="en-GB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18/08/2020</a:t>
            </a:fld>
            <a:endParaRPr lang="en-GB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8B09B4-F740-EA44-9968-5DEA0F34DC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8CBB50-B474-491F-83D1-10CA2151BB4C}" type="slidenum">
              <a:rPr lang="en-GB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11</a:t>
            </a:fld>
            <a:endParaRPr lang="en-GB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723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0AC4E-9CF0-E842-86F6-436DDFF89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136524"/>
            <a:ext cx="10081120" cy="1143000"/>
          </a:xfrm>
        </p:spPr>
        <p:txBody>
          <a:bodyPr/>
          <a:lstStyle/>
          <a:p>
            <a:r>
              <a:rPr lang="en-GB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9.	Know when to stop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98EA2-E6E3-5742-A69A-F52352C6E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/>
          </a:p>
          <a:p>
            <a:r>
              <a:rPr lang="en-US" dirty="0"/>
              <a:t>That’s it…. 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You won’t always get it right… but you’ll know when you have got it wrong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Generally less is more</a:t>
            </a:r>
            <a:endParaRPr lang="en-GB" dirty="0"/>
          </a:p>
          <a:p>
            <a:pPr marL="109728" indent="0">
              <a:buNone/>
            </a:pPr>
            <a:endParaRPr lang="en-US" dirty="0">
              <a:hlinkClick r:id="rId3"/>
            </a:endParaRPr>
          </a:p>
          <a:p>
            <a:pPr marL="109728" indent="0">
              <a:buNone/>
            </a:pPr>
            <a:endParaRPr lang="en-US" sz="1800" dirty="0">
              <a:hlinkClick r:id="rId3"/>
            </a:endParaRPr>
          </a:p>
          <a:p>
            <a:pPr marL="536575" lvl="1" indent="0">
              <a:buNone/>
            </a:pPr>
            <a:br>
              <a:rPr lang="en-GB" dirty="0"/>
            </a:br>
            <a:r>
              <a:rPr lang="en-US" dirty="0"/>
              <a:t>   </a:t>
            </a:r>
          </a:p>
          <a:p>
            <a:endParaRPr lang="en-US" dirty="0"/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22C52-FC5B-7640-8ACD-E422D745F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980215-3692-4113-A22D-6880CC3B5472}" type="datetime1">
              <a:rPr lang="en-GB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18/08/2020</a:t>
            </a:fld>
            <a:endParaRPr lang="en-GB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8B09B4-F740-EA44-9968-5DEA0F34DC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8CBB50-B474-491F-83D1-10CA2151BB4C}" type="slidenum">
              <a:rPr lang="en-GB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12</a:t>
            </a:fld>
            <a:endParaRPr lang="en-GB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60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D0F09-651D-5548-97CE-65F8A6C4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 for listening….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6E99596-F242-4F4E-BE80-235312E4C6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455" y="1600200"/>
            <a:ext cx="3684452" cy="4525963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F7CCF-96D2-5245-9680-4E21A26EA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980215-3692-4113-A22D-6880CC3B5472}" type="datetime1">
              <a:rPr lang="en-GB" smtClean="0">
                <a:solidFill>
                  <a:prstClr val="white"/>
                </a:solidFill>
              </a:rPr>
              <a:pPr>
                <a:defRPr/>
              </a:pPr>
              <a:t>18/08/2020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FBE745-C8DE-5E42-8676-E7FB1DE8ED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8CBB50-B474-491F-83D1-10CA2151BB4C}" type="slidenum">
              <a:rPr lang="en-GB" smtClean="0">
                <a:solidFill>
                  <a:prstClr val="white"/>
                </a:solidFill>
              </a:rPr>
              <a:pPr>
                <a:defRPr/>
              </a:pPr>
              <a:t>13</a:t>
            </a:fld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704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520" y="3582989"/>
            <a:ext cx="9601565" cy="1362075"/>
          </a:xfrm>
        </p:spPr>
        <p:txBody>
          <a:bodyPr/>
          <a:lstStyle/>
          <a:p>
            <a:pPr>
              <a:defRPr/>
            </a:pPr>
            <a:r>
              <a:rPr lang="en-GB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Adam Constable QC</a:t>
            </a:r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>
          <a:xfrm>
            <a:off x="1055440" y="1412776"/>
            <a:ext cx="7772400" cy="1500188"/>
          </a:xfrm>
        </p:spPr>
        <p:txBody>
          <a:bodyPr/>
          <a:lstStyle/>
          <a:p>
            <a:r>
              <a:rPr lang="en-GB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Thanks for listening</a:t>
            </a:r>
          </a:p>
        </p:txBody>
      </p:sp>
      <p:sp>
        <p:nvSpPr>
          <p:cNvPr id="11268" name="Footer Placeholder 6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dirty="0">
                <a:solidFill>
                  <a:prstClr val="white"/>
                </a:solidFill>
              </a:rPr>
              <a:t>Please contact the Practice Management Teams for further information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dirty="0">
                <a:solidFill>
                  <a:prstClr val="white"/>
                </a:solidFill>
              </a:rPr>
              <a:t>T +44 (0)20 7544 2600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dirty="0">
                <a:solidFill>
                  <a:prstClr val="white"/>
                </a:solidFill>
              </a:rPr>
              <a:t>E clerks@keatingchambers.com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dirty="0">
                <a:solidFill>
                  <a:prstClr val="white"/>
                </a:solidFill>
              </a:rPr>
              <a:t>www.keatingchambers.com </a:t>
            </a:r>
          </a:p>
        </p:txBody>
      </p:sp>
    </p:spTree>
    <p:extLst>
      <p:ext uri="{BB962C8B-B14F-4D97-AF65-F5344CB8AC3E}">
        <p14:creationId xmlns:p14="http://schemas.microsoft.com/office/powerpoint/2010/main" val="2143458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0AC4E-9CF0-E842-86F6-436DDFF89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	Preparation</a:t>
            </a:r>
            <a:br>
              <a:rPr lang="en-US" dirty="0">
                <a:latin typeface="Times New Roman"/>
                <a:cs typeface="Times New Roman"/>
              </a:rPr>
            </a:b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B40551D-95F1-7641-B7C4-2387644E33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450" y="2362994"/>
            <a:ext cx="9055100" cy="3111500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22C52-FC5B-7640-8ACD-E422D745F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980215-3692-4113-A22D-6880CC3B5472}" type="datetime1">
              <a:rPr lang="en-GB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18/08/2020</a:t>
            </a:fld>
            <a:endParaRPr lang="en-GB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8B09B4-F740-EA44-9968-5DEA0F34DC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8CBB50-B474-491F-83D1-10CA2151BB4C}" type="slidenum">
              <a:rPr lang="en-GB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</a:t>
            </a:fld>
            <a:endParaRPr lang="en-GB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940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0AC4E-9CF0-E842-86F6-436DDFF89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332656"/>
            <a:ext cx="10081120" cy="810344"/>
          </a:xfrm>
        </p:spPr>
        <p:txBody>
          <a:bodyPr/>
          <a:lstStyle/>
          <a:p>
            <a:r>
              <a:rPr lang="en-GB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Preparation </a:t>
            </a:r>
            <a:r>
              <a:rPr lang="en-GB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contd</a:t>
            </a:r>
            <a:r>
              <a:rPr lang="en-GB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br>
              <a:rPr lang="en-US" dirty="0">
                <a:latin typeface="Times New Roman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98EA2-E6E3-5742-A69A-F52352C6E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637112"/>
          </a:xfrm>
        </p:spPr>
        <p:txBody>
          <a:bodyPr/>
          <a:lstStyle/>
          <a:p>
            <a:pPr algn="just"/>
            <a:r>
              <a:rPr lang="en-GB" dirty="0"/>
              <a:t>“</a:t>
            </a:r>
            <a:r>
              <a:rPr lang="en-GB" i="1" dirty="0"/>
              <a:t>If you confront anyone who has lied with the truth, he will usually admit it - often out of sheer surprise. It is only necessary to guess right to produce your effect</a:t>
            </a:r>
            <a:r>
              <a:rPr lang="en-GB" dirty="0"/>
              <a:t>.” </a:t>
            </a:r>
          </a:p>
          <a:p>
            <a:pPr algn="just"/>
            <a:br>
              <a:rPr lang="en-GB" dirty="0"/>
            </a:br>
            <a:r>
              <a:rPr lang="en-GB" dirty="0"/>
              <a:t>― </a:t>
            </a:r>
            <a:r>
              <a:rPr lang="en-GB" b="1" dirty="0"/>
              <a:t>Agatha Christie, Murder on the Orient Express</a:t>
            </a:r>
          </a:p>
          <a:p>
            <a:pPr marL="109728" indent="0" algn="just">
              <a:buNone/>
            </a:pPr>
            <a:endParaRPr lang="en-GB" b="1" dirty="0"/>
          </a:p>
          <a:p>
            <a:pPr algn="just"/>
            <a:r>
              <a:rPr lang="en-GB" dirty="0"/>
              <a:t>Sadly only partly true…   Don’t guess.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22C52-FC5B-7640-8ACD-E422D745F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980215-3692-4113-A22D-6880CC3B5472}" type="datetime1">
              <a:rPr lang="en-GB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18/08/2020</a:t>
            </a:fld>
            <a:endParaRPr lang="en-GB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8B09B4-F740-EA44-9968-5DEA0F34DC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8CBB50-B474-491F-83D1-10CA2151BB4C}" type="slidenum">
              <a:rPr lang="en-GB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3</a:t>
            </a:fld>
            <a:endParaRPr lang="en-GB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2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0AC4E-9CF0-E842-86F6-436DDFF89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	Case Theory	</a:t>
            </a:r>
            <a:br>
              <a:rPr lang="en-US" dirty="0">
                <a:latin typeface="Times New Roman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98EA2-E6E3-5742-A69A-F52352C6E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/>
            <a:endParaRPr lang="en-US" i="1" dirty="0"/>
          </a:p>
          <a:p>
            <a:r>
              <a:rPr lang="en-US" dirty="0"/>
              <a:t>Start (and end) with case theory</a:t>
            </a:r>
          </a:p>
          <a:p>
            <a:endParaRPr lang="en-US" dirty="0"/>
          </a:p>
          <a:p>
            <a:r>
              <a:rPr lang="en-US" dirty="0"/>
              <a:t>What evidence do you want to quote in the closing submission?</a:t>
            </a:r>
          </a:p>
          <a:p>
            <a:endParaRPr lang="en-US" dirty="0"/>
          </a:p>
          <a:p>
            <a:r>
              <a:rPr lang="en-US" dirty="0"/>
              <a:t>Cross examine only insofar as necessary to advance your case theory</a:t>
            </a:r>
          </a:p>
          <a:p>
            <a:endParaRPr lang="en-US" dirty="0"/>
          </a:p>
          <a:p>
            <a:r>
              <a:rPr lang="en-US" dirty="0"/>
              <a:t>Don’t ask ANY question unless your case theory demands it.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22C52-FC5B-7640-8ACD-E422D745F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980215-3692-4113-A22D-6880CC3B5472}" type="datetime1">
              <a:rPr lang="en-GB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18/08/2020</a:t>
            </a:fld>
            <a:endParaRPr lang="en-GB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8B09B4-F740-EA44-9968-5DEA0F34DC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8CBB50-B474-491F-83D1-10CA2151BB4C}" type="slidenum">
              <a:rPr lang="en-GB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4</a:t>
            </a:fld>
            <a:endParaRPr lang="en-GB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600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0AC4E-9CF0-E842-86F6-436DDFF89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	Putting your case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98EA2-E6E3-5742-A69A-F52352C6E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/>
          </a:p>
          <a:p>
            <a:r>
              <a:rPr lang="en-US" dirty="0"/>
              <a:t>You must ‘put your case’.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‘Your case’ is the </a:t>
            </a:r>
            <a:r>
              <a:rPr lang="en-US" u="sng" dirty="0"/>
              <a:t>key </a:t>
            </a:r>
            <a:r>
              <a:rPr lang="en-US" dirty="0"/>
              <a:t>aspects required by your case theory</a:t>
            </a:r>
          </a:p>
          <a:p>
            <a:pPr lvl="1"/>
            <a:r>
              <a:rPr lang="en-US" dirty="0"/>
              <a:t>It is NOT every pleaded issue/issue on the evidence</a:t>
            </a:r>
          </a:p>
          <a:p>
            <a:pPr lvl="1"/>
            <a:r>
              <a:rPr lang="en-US" dirty="0"/>
              <a:t>It is NOT governed by the evidence your witnesses have given (unless it coincides with your case theory)</a:t>
            </a:r>
          </a:p>
          <a:p>
            <a:pPr lvl="1"/>
            <a:r>
              <a:rPr lang="en-US" dirty="0"/>
              <a:t>YOU can choose who to put your case to.   Generally, don’t have to put every point to everyone, but don’t avoid obviously relevant witnesses.   </a:t>
            </a:r>
          </a:p>
          <a:p>
            <a:pPr lvl="1"/>
            <a:r>
              <a:rPr lang="en-US" dirty="0"/>
              <a:t>Prepare with flexibility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22C52-FC5B-7640-8ACD-E422D745F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980215-3692-4113-A22D-6880CC3B5472}" type="datetime1">
              <a:rPr lang="en-GB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18/08/2020</a:t>
            </a:fld>
            <a:endParaRPr lang="en-GB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8B09B4-F740-EA44-9968-5DEA0F34DC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8CBB50-B474-491F-83D1-10CA2151BB4C}" type="slidenum">
              <a:rPr lang="en-GB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5</a:t>
            </a:fld>
            <a:endParaRPr lang="en-GB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905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0AC4E-9CF0-E842-86F6-436DDFF89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136524"/>
            <a:ext cx="10081120" cy="1143000"/>
          </a:xfrm>
        </p:spPr>
        <p:txBody>
          <a:bodyPr/>
          <a:lstStyle/>
          <a:p>
            <a:r>
              <a:rPr lang="en-GB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	Documents are your (only) weapon of choice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98EA2-E6E3-5742-A69A-F52352C6E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/>
          </a:p>
          <a:p>
            <a:r>
              <a:rPr lang="en-US" dirty="0"/>
              <a:t>Delay cases: fully on top of chronological bundle is key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BEFORE starting XX prep, note up bundle</a:t>
            </a:r>
          </a:p>
          <a:p>
            <a:pPr lvl="1"/>
            <a:r>
              <a:rPr lang="en-US" dirty="0"/>
              <a:t>Excel, Tables, Notes etc.   Searchable document [Start with bundle index?]</a:t>
            </a:r>
          </a:p>
          <a:p>
            <a:pPr lvl="1"/>
            <a:r>
              <a:rPr lang="en-US" dirty="0"/>
              <a:t>Which witnesses relate to which document?</a:t>
            </a:r>
          </a:p>
          <a:p>
            <a:pPr lvl="1"/>
            <a:r>
              <a:rPr lang="en-US" dirty="0"/>
              <a:t>Cross ref documents to the reply to the document</a:t>
            </a:r>
          </a:p>
          <a:p>
            <a:pPr lvl="1"/>
            <a:r>
              <a:rPr lang="en-US" dirty="0"/>
              <a:t>Which (other) witness might you put the document to (take care)?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22C52-FC5B-7640-8ACD-E422D745F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980215-3692-4113-A22D-6880CC3B5472}" type="datetime1">
              <a:rPr lang="en-GB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18/08/2020</a:t>
            </a:fld>
            <a:endParaRPr lang="en-GB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8B09B4-F740-EA44-9968-5DEA0F34DC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8CBB50-B474-491F-83D1-10CA2151BB4C}" type="slidenum">
              <a:rPr lang="en-GB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6</a:t>
            </a:fld>
            <a:endParaRPr lang="en-GB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35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0AC4E-9CF0-E842-86F6-436DDFF89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136524"/>
            <a:ext cx="10081120" cy="1143000"/>
          </a:xfrm>
        </p:spPr>
        <p:txBody>
          <a:bodyPr/>
          <a:lstStyle/>
          <a:p>
            <a:r>
              <a:rPr lang="en-GB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	Witness handling generally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98EA2-E6E3-5742-A69A-F52352C6E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/>
              <a:t>Everyone develops their own style but….</a:t>
            </a:r>
          </a:p>
          <a:p>
            <a:r>
              <a:rPr lang="en-US" dirty="0"/>
              <a:t>Are you likely to ‘win’ the XX?</a:t>
            </a:r>
          </a:p>
          <a:p>
            <a:pPr lvl="1"/>
            <a:r>
              <a:rPr lang="en-US" dirty="0"/>
              <a:t>Bad points which you have to challenge – get in and out asap;</a:t>
            </a:r>
          </a:p>
          <a:p>
            <a:pPr lvl="1"/>
            <a:r>
              <a:rPr lang="en-US" dirty="0"/>
              <a:t>Don’t be aggressive on points you are (probably) wrong about;   </a:t>
            </a:r>
          </a:p>
          <a:p>
            <a:r>
              <a:rPr lang="en-US" dirty="0"/>
              <a:t>Be aware of your tribunal</a:t>
            </a:r>
          </a:p>
          <a:p>
            <a:pPr lvl="1"/>
            <a:r>
              <a:rPr lang="en-US" dirty="0"/>
              <a:t>Court v arbitration</a:t>
            </a:r>
          </a:p>
          <a:p>
            <a:pPr lvl="1"/>
            <a:r>
              <a:rPr lang="en-US" dirty="0"/>
              <a:t>Common law v civil law</a:t>
            </a:r>
          </a:p>
          <a:p>
            <a:pPr lvl="1"/>
            <a:r>
              <a:rPr lang="en-US" dirty="0"/>
              <a:t>Fact v expert</a:t>
            </a:r>
          </a:p>
          <a:p>
            <a:r>
              <a:rPr lang="en-US" dirty="0"/>
              <a:t>Different styles get different results:  BE FLEXIBLE</a:t>
            </a:r>
          </a:p>
          <a:p>
            <a:pPr marL="109728" indent="0">
              <a:buNone/>
            </a:pPr>
            <a:r>
              <a:rPr lang="en-US" dirty="0"/>
              <a:t> 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22C52-FC5B-7640-8ACD-E422D745F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980215-3692-4113-A22D-6880CC3B5472}" type="datetime1">
              <a:rPr lang="en-GB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18/08/2020</a:t>
            </a:fld>
            <a:endParaRPr lang="en-GB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8B09B4-F740-EA44-9968-5DEA0F34DC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8CBB50-B474-491F-83D1-10CA2151BB4C}" type="slidenum">
              <a:rPr lang="en-GB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7</a:t>
            </a:fld>
            <a:endParaRPr lang="en-GB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876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0AC4E-9CF0-E842-86F6-436DDFF89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136524"/>
            <a:ext cx="10081120" cy="1143000"/>
          </a:xfrm>
        </p:spPr>
        <p:txBody>
          <a:bodyPr/>
          <a:lstStyle/>
          <a:p>
            <a:r>
              <a:rPr lang="en-GB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	Witnesses – preparing the shape of the XX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98EA2-E6E3-5742-A69A-F52352C6E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980729"/>
            <a:ext cx="11247040" cy="5145436"/>
          </a:xfrm>
        </p:spPr>
        <p:txBody>
          <a:bodyPr/>
          <a:lstStyle/>
          <a:p>
            <a:pPr marL="109728" indent="0">
              <a:buNone/>
            </a:pPr>
            <a:endParaRPr lang="en-US" dirty="0"/>
          </a:p>
          <a:p>
            <a:r>
              <a:rPr lang="en-US" dirty="0"/>
              <a:t>Which witnesses?   Do I need to ask </a:t>
            </a:r>
            <a:r>
              <a:rPr lang="en-US" i="1" dirty="0"/>
              <a:t>anything</a:t>
            </a:r>
            <a:r>
              <a:rPr lang="en-US" dirty="0"/>
              <a:t>?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b="1" dirty="0"/>
              <a:t>You</a:t>
            </a:r>
            <a:r>
              <a:rPr lang="en-US" dirty="0"/>
              <a:t> are in charge of the agenda; the statement/report is </a:t>
            </a:r>
            <a:r>
              <a:rPr lang="en-US" b="1" dirty="0"/>
              <a:t>not</a:t>
            </a:r>
            <a:r>
              <a:rPr lang="en-US" dirty="0"/>
              <a:t> the agenda.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A witnesses’ real contribution to the case may come from the documents but be ignored in the statement/report</a:t>
            </a:r>
          </a:p>
          <a:p>
            <a:endParaRPr lang="en-US" dirty="0"/>
          </a:p>
          <a:p>
            <a:r>
              <a:rPr lang="en-US" dirty="0"/>
              <a:t>What do I </a:t>
            </a:r>
            <a:r>
              <a:rPr lang="en-US" b="1" dirty="0"/>
              <a:t>need</a:t>
            </a:r>
            <a:r>
              <a:rPr lang="en-US" dirty="0"/>
              <a:t> to challenge in the statement/report?</a:t>
            </a:r>
          </a:p>
          <a:p>
            <a:endParaRPr lang="en-US" dirty="0"/>
          </a:p>
          <a:p>
            <a:r>
              <a:rPr lang="en-US" dirty="0"/>
              <a:t>What evidence do I </a:t>
            </a:r>
            <a:r>
              <a:rPr lang="en-US" b="1" dirty="0"/>
              <a:t>wan</a:t>
            </a:r>
            <a:r>
              <a:rPr lang="en-US" b="1" u="sng" dirty="0"/>
              <a:t>t</a:t>
            </a:r>
            <a:r>
              <a:rPr lang="en-US" dirty="0"/>
              <a:t> to extract through XX on documents? </a:t>
            </a:r>
          </a:p>
          <a:p>
            <a:pPr marL="109728" indent="0">
              <a:buNone/>
            </a:pPr>
            <a:r>
              <a:rPr lang="en-US" dirty="0"/>
              <a:t>  </a:t>
            </a:r>
          </a:p>
          <a:p>
            <a:pPr marL="109728" indent="0">
              <a:buNone/>
            </a:pPr>
            <a:r>
              <a:rPr lang="en-US" dirty="0"/>
              <a:t> 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22C52-FC5B-7640-8ACD-E422D745F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980215-3692-4113-A22D-6880CC3B5472}" type="datetime1">
              <a:rPr lang="en-GB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18/08/2020</a:t>
            </a:fld>
            <a:endParaRPr lang="en-GB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8B09B4-F740-EA44-9968-5DEA0F34DC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8CBB50-B474-491F-83D1-10CA2151BB4C}" type="slidenum">
              <a:rPr lang="en-GB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8</a:t>
            </a:fld>
            <a:endParaRPr lang="en-GB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151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0AC4E-9CF0-E842-86F6-436DDFF89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136524"/>
            <a:ext cx="10081120" cy="1143000"/>
          </a:xfrm>
        </p:spPr>
        <p:txBody>
          <a:bodyPr/>
          <a:lstStyle/>
          <a:p>
            <a:r>
              <a:rPr lang="en-GB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7.	Witnesses – next level of preparation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98EA2-E6E3-5742-A69A-F52352C6E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/>
              <a:t>“</a:t>
            </a:r>
            <a:r>
              <a:rPr lang="en-GB" sz="2000" i="1" dirty="0"/>
              <a:t>Cross-examination is the greatest legal engine ever invented for the discovery of truth. You can do anything with a bayonet except sit on it. A lawyer can do anything with cross-examination if he is </a:t>
            </a:r>
            <a:r>
              <a:rPr lang="en-GB" sz="2000" i="1" dirty="0" err="1"/>
              <a:t>skillful</a:t>
            </a:r>
            <a:r>
              <a:rPr lang="en-GB" sz="2000" i="1" dirty="0"/>
              <a:t> enough not to impale his own cause upon it.”     </a:t>
            </a:r>
            <a:r>
              <a:rPr lang="en-GB" sz="1800" dirty="0"/>
              <a:t>John Henry </a:t>
            </a:r>
            <a:r>
              <a:rPr lang="en-GB" sz="1800" dirty="0" err="1"/>
              <a:t>Wigmore</a:t>
            </a:r>
            <a:endParaRPr lang="en-US" sz="1800" dirty="0"/>
          </a:p>
          <a:p>
            <a:r>
              <a:rPr lang="en-US" dirty="0"/>
              <a:t>The ORDER of TOPICS can be important:</a:t>
            </a:r>
          </a:p>
          <a:p>
            <a:pPr lvl="1"/>
            <a:r>
              <a:rPr lang="en-US" dirty="0"/>
              <a:t>Start strong v leave best to last.   </a:t>
            </a:r>
          </a:p>
          <a:p>
            <a:pPr lvl="1"/>
            <a:r>
              <a:rPr lang="en-US" dirty="0"/>
              <a:t>Chronological?</a:t>
            </a:r>
          </a:p>
          <a:p>
            <a:r>
              <a:rPr lang="en-US" dirty="0"/>
              <a:t>The ORDER of QUESTIONS can be critical:</a:t>
            </a:r>
          </a:p>
          <a:p>
            <a:pPr lvl="1"/>
            <a:r>
              <a:rPr lang="en-US" dirty="0"/>
              <a:t>Documents then statement, or statement then documents?</a:t>
            </a:r>
          </a:p>
          <a:p>
            <a:pPr lvl="1"/>
            <a:r>
              <a:rPr lang="en-US" dirty="0"/>
              <a:t>‘Ringfence’</a:t>
            </a:r>
          </a:p>
          <a:p>
            <a:pPr lvl="1"/>
            <a:r>
              <a:rPr lang="en-US" u="sng" dirty="0"/>
              <a:t>Do you want the statement to be the truth, or the document</a:t>
            </a:r>
            <a:r>
              <a:rPr lang="en-US" dirty="0"/>
              <a:t>? [Case Theory]</a:t>
            </a:r>
          </a:p>
          <a:p>
            <a:r>
              <a:rPr lang="en-US" dirty="0"/>
              <a:t>NO right answer, but you must PLAN YOUR STRATEGY.</a:t>
            </a:r>
          </a:p>
          <a:p>
            <a:pPr marL="109728" indent="0">
              <a:buNone/>
            </a:pPr>
            <a:endParaRPr lang="en-US" sz="2200" dirty="0">
              <a:hlinkClick r:id="rId3"/>
            </a:endParaRPr>
          </a:p>
          <a:p>
            <a:pPr marL="536575" lvl="1" indent="0">
              <a:buNone/>
            </a:pPr>
            <a:br>
              <a:rPr lang="en-GB" dirty="0"/>
            </a:br>
            <a:r>
              <a:rPr lang="en-US" dirty="0"/>
              <a:t>   </a:t>
            </a:r>
          </a:p>
          <a:p>
            <a:endParaRPr lang="en-US" dirty="0"/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22C52-FC5B-7640-8ACD-E422D745F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980215-3692-4113-A22D-6880CC3B5472}" type="datetime1">
              <a:rPr lang="en-GB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18/08/2020</a:t>
            </a:fld>
            <a:endParaRPr lang="en-GB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8B09B4-F740-EA44-9968-5DEA0F34DC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8CBB50-B474-491F-83D1-10CA2151BB4C}" type="slidenum">
              <a:rPr lang="en-GB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9</a:t>
            </a:fld>
            <a:endParaRPr lang="en-GB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89347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20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vert="horz" lIns="91440" tIns="45720" rIns="91440" bIns="45720" rtlCol="0">
        <a:normAutofit/>
      </a:bodyPr>
      <a:lstStyle>
        <a:defPPr>
          <a:defRPr sz="1600" dirty="0" smtClean="0">
            <a:solidFill>
              <a:schemeClr val="bg1"/>
            </a:solidFill>
            <a:latin typeface="Fort Medium" pitchFamily="50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2497</TotalTime>
  <Words>1213</Words>
  <Application>Microsoft Macintosh PowerPoint</Application>
  <PresentationFormat>Widescreen</PresentationFormat>
  <Paragraphs>213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Fort Light</vt:lpstr>
      <vt:lpstr>Fort Medium</vt:lpstr>
      <vt:lpstr>Superior Title Bold</vt:lpstr>
      <vt:lpstr>Superior Title Medium</vt:lpstr>
      <vt:lpstr>Times New Roman</vt:lpstr>
      <vt:lpstr>Wingdings</vt:lpstr>
      <vt:lpstr>Wingdings 2</vt:lpstr>
      <vt:lpstr>TEMPLATE 2017</vt:lpstr>
      <vt:lpstr> CROSS-EXAMINATION </vt:lpstr>
      <vt:lpstr>1. Preparation </vt:lpstr>
      <vt:lpstr> Preparation contd… </vt:lpstr>
      <vt:lpstr>2. Case Theory  </vt:lpstr>
      <vt:lpstr>3. Putting your case</vt:lpstr>
      <vt:lpstr>4. Documents are your (only) weapon of choice</vt:lpstr>
      <vt:lpstr>5. Witness handling generally</vt:lpstr>
      <vt:lpstr>6. Witnesses – preparing the shape of the XX</vt:lpstr>
      <vt:lpstr>7. Witnesses – next level of preparation</vt:lpstr>
      <vt:lpstr>7. Witnesses – granular preparation and execution</vt:lpstr>
      <vt:lpstr>8. Particularities of Expert Witnesses </vt:lpstr>
      <vt:lpstr>9. Know when to stop</vt:lpstr>
      <vt:lpstr>Thanks for listening….</vt:lpstr>
      <vt:lpstr>Adam Constable QC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PFI contracts - issues on termination  and amendment</dc:title>
  <dc:creator>Maddy Ilsley</dc:creator>
  <cp:lastModifiedBy>Microsoft Office User</cp:lastModifiedBy>
  <cp:revision>85</cp:revision>
  <cp:lastPrinted>2018-09-17T15:08:14Z</cp:lastPrinted>
  <dcterms:created xsi:type="dcterms:W3CDTF">2017-12-06T09:36:56Z</dcterms:created>
  <dcterms:modified xsi:type="dcterms:W3CDTF">2020-08-18T23:47:30Z</dcterms:modified>
</cp:coreProperties>
</file>